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9"/>
  </p:notesMasterIdLst>
  <p:handoutMasterIdLst>
    <p:handoutMasterId r:id="rId40"/>
  </p:handoutMasterIdLst>
  <p:sldIdLst>
    <p:sldId id="483" r:id="rId2"/>
    <p:sldId id="256" r:id="rId3"/>
    <p:sldId id="455" r:id="rId4"/>
    <p:sldId id="456" r:id="rId5"/>
    <p:sldId id="457" r:id="rId6"/>
    <p:sldId id="458" r:id="rId7"/>
    <p:sldId id="460" r:id="rId8"/>
    <p:sldId id="462" r:id="rId9"/>
    <p:sldId id="463" r:id="rId10"/>
    <p:sldId id="464" r:id="rId11"/>
    <p:sldId id="465" r:id="rId12"/>
    <p:sldId id="490" r:id="rId13"/>
    <p:sldId id="491" r:id="rId14"/>
    <p:sldId id="492" r:id="rId15"/>
    <p:sldId id="470" r:id="rId16"/>
    <p:sldId id="471" r:id="rId17"/>
    <p:sldId id="472" r:id="rId18"/>
    <p:sldId id="473" r:id="rId19"/>
    <p:sldId id="476" r:id="rId20"/>
    <p:sldId id="479" r:id="rId21"/>
    <p:sldId id="482" r:id="rId22"/>
    <p:sldId id="484" r:id="rId23"/>
    <p:sldId id="461" r:id="rId24"/>
    <p:sldId id="466" r:id="rId25"/>
    <p:sldId id="467" r:id="rId26"/>
    <p:sldId id="468" r:id="rId27"/>
    <p:sldId id="469" r:id="rId28"/>
    <p:sldId id="493" r:id="rId29"/>
    <p:sldId id="494" r:id="rId30"/>
    <p:sldId id="495" r:id="rId31"/>
    <p:sldId id="474" r:id="rId32"/>
    <p:sldId id="475" r:id="rId33"/>
    <p:sldId id="496" r:id="rId34"/>
    <p:sldId id="477" r:id="rId35"/>
    <p:sldId id="478" r:id="rId36"/>
    <p:sldId id="485" r:id="rId37"/>
    <p:sldId id="489" r:id="rId38"/>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1B24C1-C58E-5744-86FB-DFD5E9474FAC}" v="8" dt="2019-11-26T15:31:35.9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767" autoAdjust="0"/>
    <p:restoredTop sz="94709" autoAdjust="0"/>
  </p:normalViewPr>
  <p:slideViewPr>
    <p:cSldViewPr>
      <p:cViewPr varScale="1">
        <p:scale>
          <a:sx n="140" d="100"/>
          <a:sy n="140" d="100"/>
        </p:scale>
        <p:origin x="64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Chg chg="add del">
        <pc:chgData name="Kun Suo" userId="41c30799-3a2b-4880-86a3-8488be07954a" providerId="ADAL" clId="{191B24C1-C58E-5744-86FB-DFD5E9474FAC}" dt="2019-11-26T15:26:33.442" v="3"/>
        <pc:sldMkLst>
          <pc:docMk/>
          <pc:sldMk cId="734229605" sldId="456"/>
        </pc:sldMkLst>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3/9/20</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tiff>
</file>

<file path=ppt/media/image12.png>
</file>

<file path=ppt/media/image13.png>
</file>

<file path=ppt/media/image14.png>
</file>

<file path=ppt/media/image15.tiff>
</file>

<file path=ppt/media/image16.tiff>
</file>

<file path=ppt/media/image17.tiff>
</file>

<file path=ppt/media/image18.png>
</file>

<file path=ppt/media/image19.tiff>
</file>

<file path=ppt/media/image2.gif>
</file>

<file path=ppt/media/image20.tiff>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3/9/20</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7172</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7172</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7172</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E588B686-7C76-314B-81C4-BE00A39D1F47}"/>
              </a:ext>
            </a:extLst>
          </p:cNvPr>
          <p:cNvSpPr txBox="1">
            <a:spLocks/>
          </p:cNvSpPr>
          <p:nvPr/>
        </p:nvSpPr>
        <p:spPr>
          <a:xfrm>
            <a:off x="457200" y="457200"/>
            <a:ext cx="8229600" cy="6217920"/>
          </a:xfrm>
          <a:prstGeom prst="rect">
            <a:avLst/>
          </a:prstGeom>
        </p:spPr>
        <p:txBody>
          <a:bodyPr/>
          <a:lst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a:lstStyle>
          <a:p>
            <a:r>
              <a:rPr lang="en-US" dirty="0"/>
              <a:t>Distributed coordination and synchronization:</a:t>
            </a:r>
          </a:p>
          <a:p>
            <a:pPr lvl="1"/>
            <a:r>
              <a:rPr lang="en-US" sz="2000" dirty="0"/>
              <a:t>Distributed mutex, distributed election, distributed consensus, distributed transaction, distributed locks</a:t>
            </a:r>
          </a:p>
          <a:p>
            <a:endParaRPr lang="en-US" sz="1600" dirty="0"/>
          </a:p>
          <a:p>
            <a:r>
              <a:rPr lang="en-US" dirty="0"/>
              <a:t>Distributed management and resources</a:t>
            </a:r>
          </a:p>
          <a:p>
            <a:pPr lvl="1"/>
            <a:r>
              <a:rPr lang="en-US" sz="2000" dirty="0"/>
              <a:t>Centralized structure, decentralized structure, scheduling</a:t>
            </a:r>
          </a:p>
          <a:p>
            <a:endParaRPr lang="en-US" sz="2000" dirty="0">
              <a:solidFill>
                <a:schemeClr val="tx2"/>
              </a:solidFill>
            </a:endParaRPr>
          </a:p>
          <a:p>
            <a:r>
              <a:rPr lang="en-US" dirty="0"/>
              <a:t>Distributed computation</a:t>
            </a:r>
          </a:p>
          <a:p>
            <a:pPr lvl="1"/>
            <a:r>
              <a:rPr lang="en-US" sz="2000" dirty="0"/>
              <a:t>MapReduce, Spark</a:t>
            </a:r>
          </a:p>
          <a:p>
            <a:endParaRPr lang="en-US" sz="2000" dirty="0">
              <a:solidFill>
                <a:schemeClr val="tx2"/>
              </a:solidFill>
            </a:endParaRPr>
          </a:p>
          <a:p>
            <a:r>
              <a:rPr lang="en-US" dirty="0"/>
              <a:t>Distributed communication</a:t>
            </a:r>
          </a:p>
          <a:p>
            <a:pPr lvl="1"/>
            <a:r>
              <a:rPr lang="en-US" sz="2000" dirty="0"/>
              <a:t>RPC, publish and subscribe, message queue</a:t>
            </a:r>
          </a:p>
          <a:p>
            <a:endParaRPr lang="en-US" sz="2000" dirty="0">
              <a:solidFill>
                <a:schemeClr val="tx2"/>
              </a:solidFill>
            </a:endParaRPr>
          </a:p>
          <a:p>
            <a:r>
              <a:rPr lang="en-US" dirty="0"/>
              <a:t>Distributed storage</a:t>
            </a:r>
          </a:p>
          <a:p>
            <a:pPr lvl="1"/>
            <a:r>
              <a:rPr lang="en-US" sz="2000" dirty="0"/>
              <a:t>CAP, distributed storage, distributed cache</a:t>
            </a:r>
          </a:p>
        </p:txBody>
      </p:sp>
    </p:spTree>
    <p:extLst>
      <p:ext uri="{BB962C8B-B14F-4D97-AF65-F5344CB8AC3E}">
        <p14:creationId xmlns:p14="http://schemas.microsoft.com/office/powerpoint/2010/main" val="7560109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6A916-9831-7E40-BBBC-B4D168F8D2A1}"/>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323174B0-C041-274C-9D6C-061A3AD6A8C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8EC9C24-6EE1-BF48-9F73-F23800387118}"/>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6BDBE44A-D3C9-1044-A925-54CBE1EC9FAD}"/>
              </a:ext>
            </a:extLst>
          </p:cNvPr>
          <p:cNvPicPr>
            <a:picLocks noChangeAspect="1"/>
          </p:cNvPicPr>
          <p:nvPr/>
        </p:nvPicPr>
        <p:blipFill>
          <a:blip r:embed="rId2"/>
          <a:stretch>
            <a:fillRect/>
          </a:stretch>
        </p:blipFill>
        <p:spPr>
          <a:xfrm>
            <a:off x="1447800" y="2209800"/>
            <a:ext cx="1981200" cy="1981200"/>
          </a:xfrm>
          <a:prstGeom prst="rect">
            <a:avLst/>
          </a:prstGeom>
        </p:spPr>
      </p:pic>
      <p:pic>
        <p:nvPicPr>
          <p:cNvPr id="7" name="Picture 6">
            <a:extLst>
              <a:ext uri="{FF2B5EF4-FFF2-40B4-BE49-F238E27FC236}">
                <a16:creationId xmlns:a16="http://schemas.microsoft.com/office/drawing/2014/main" id="{EDAF5E9B-72B8-EE46-BC90-4C165AE1B139}"/>
              </a:ext>
            </a:extLst>
          </p:cNvPr>
          <p:cNvPicPr>
            <a:picLocks noChangeAspect="1"/>
          </p:cNvPicPr>
          <p:nvPr/>
        </p:nvPicPr>
        <p:blipFill>
          <a:blip r:embed="rId3"/>
          <a:stretch>
            <a:fillRect/>
          </a:stretch>
        </p:blipFill>
        <p:spPr>
          <a:xfrm>
            <a:off x="5715002" y="2655998"/>
            <a:ext cx="1670050" cy="1423429"/>
          </a:xfrm>
          <a:prstGeom prst="rect">
            <a:avLst/>
          </a:prstGeom>
        </p:spPr>
      </p:pic>
      <p:sp>
        <p:nvSpPr>
          <p:cNvPr id="9" name="Right Arrow 8">
            <a:extLst>
              <a:ext uri="{FF2B5EF4-FFF2-40B4-BE49-F238E27FC236}">
                <a16:creationId xmlns:a16="http://schemas.microsoft.com/office/drawing/2014/main" id="{7070EBDC-670E-9244-AB94-AB06A24C761B}"/>
              </a:ext>
            </a:extLst>
          </p:cNvPr>
          <p:cNvSpPr/>
          <p:nvPr/>
        </p:nvSpPr>
        <p:spPr>
          <a:xfrm rot="10800000">
            <a:off x="4089400" y="3124200"/>
            <a:ext cx="1193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DF2C8FF-A0F7-6A4D-8C12-C9D750F49B36}"/>
              </a:ext>
            </a:extLst>
          </p:cNvPr>
          <p:cNvSpPr/>
          <p:nvPr/>
        </p:nvSpPr>
        <p:spPr>
          <a:xfrm>
            <a:off x="3657600" y="4514078"/>
            <a:ext cx="5105400" cy="1323439"/>
          </a:xfrm>
          <a:prstGeom prst="rect">
            <a:avLst/>
          </a:prstGeom>
        </p:spPr>
        <p:txBody>
          <a:bodyPr wrap="square">
            <a:spAutoFit/>
          </a:bodyPr>
          <a:lstStyle/>
          <a:p>
            <a:r>
              <a:rPr lang="en-US" sz="2000" dirty="0"/>
              <a:t>When you need to use a self-service coffee machine, you can ask other people first. When confirming that no other people are using, you can make your coffee.</a:t>
            </a:r>
          </a:p>
        </p:txBody>
      </p:sp>
      <p:sp>
        <p:nvSpPr>
          <p:cNvPr id="11" name="Rounded Rectangular Callout 10">
            <a:extLst>
              <a:ext uri="{FF2B5EF4-FFF2-40B4-BE49-F238E27FC236}">
                <a16:creationId xmlns:a16="http://schemas.microsoft.com/office/drawing/2014/main" id="{01DFB5C4-0C19-C042-80CB-C719E33D261B}"/>
              </a:ext>
            </a:extLst>
          </p:cNvPr>
          <p:cNvSpPr/>
          <p:nvPr/>
        </p:nvSpPr>
        <p:spPr>
          <a:xfrm>
            <a:off x="5029200" y="2036910"/>
            <a:ext cx="1670050" cy="540627"/>
          </a:xfrm>
          <a:prstGeom prst="wedgeRoundRectCallout">
            <a:avLst>
              <a:gd name="adj1" fmla="val 48487"/>
              <a:gd name="adj2" fmla="val 94259"/>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Do you use the coffee machine right now?</a:t>
            </a:r>
          </a:p>
        </p:txBody>
      </p:sp>
    </p:spTree>
    <p:extLst>
      <p:ext uri="{BB962C8B-B14F-4D97-AF65-F5344CB8AC3E}">
        <p14:creationId xmlns:p14="http://schemas.microsoft.com/office/powerpoint/2010/main" val="2772455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42A5E-9CFC-F349-B586-E3EB6B85E17D}"/>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A58D98D7-E4EE-0042-89FD-FB4561859D2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F8CF6904-FB12-8948-92B8-13B678345CDA}"/>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C03F45B7-3976-C849-85A5-55AD519E653C}"/>
              </a:ext>
            </a:extLst>
          </p:cNvPr>
          <p:cNvSpPr>
            <a:spLocks noGrp="1"/>
          </p:cNvSpPr>
          <p:nvPr>
            <p:ph sz="quarter" idx="1"/>
          </p:nvPr>
        </p:nvSpPr>
        <p:spPr/>
        <p:txBody>
          <a:bodyPr>
            <a:normAutofit fontScale="92500"/>
          </a:bodyPr>
          <a:lstStyle/>
          <a:p>
            <a:r>
              <a:rPr lang="en-US" dirty="0"/>
              <a:t>How distributed algorithm works? </a:t>
            </a:r>
          </a:p>
          <a:p>
            <a:pPr lvl="1"/>
            <a:r>
              <a:rPr lang="en-US" dirty="0"/>
              <a:t>When a program wants to access a critical resource, it first sends a request message to other programs in the system.</a:t>
            </a:r>
          </a:p>
          <a:p>
            <a:pPr lvl="1"/>
            <a:endParaRPr lang="en-US" dirty="0"/>
          </a:p>
          <a:p>
            <a:pPr lvl="1"/>
            <a:r>
              <a:rPr lang="en-US" dirty="0"/>
              <a:t>After receiving the messages returned by all programs that no programs are using the resource, it can access the critical resource.</a:t>
            </a:r>
          </a:p>
          <a:p>
            <a:pPr lvl="1"/>
            <a:endParaRPr lang="en-US" dirty="0"/>
          </a:p>
          <a:p>
            <a:pPr lvl="1"/>
            <a:r>
              <a:rPr lang="en-US" dirty="0"/>
              <a:t>The request message includes </a:t>
            </a:r>
            <a:r>
              <a:rPr lang="en-US" sz="2200" b="1" i="1" u="sng" dirty="0">
                <a:solidFill>
                  <a:schemeClr val="accent2"/>
                </a:solidFill>
              </a:rPr>
              <a:t>the requested resource (which), the requester's ID (who), and the time the request was made (when).</a:t>
            </a:r>
            <a:endParaRPr lang="en-US" b="1" i="1" u="sng" dirty="0">
              <a:solidFill>
                <a:schemeClr val="accent2"/>
              </a:solidFill>
            </a:endParaRPr>
          </a:p>
        </p:txBody>
      </p:sp>
    </p:spTree>
    <p:extLst>
      <p:ext uri="{BB962C8B-B14F-4D97-AF65-F5344CB8AC3E}">
        <p14:creationId xmlns:p14="http://schemas.microsoft.com/office/powerpoint/2010/main" val="203977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228600" y="3511546"/>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943002" y="3416139"/>
            <a:ext cx="885943" cy="369332"/>
          </a:xfrm>
          <a:prstGeom prst="rect">
            <a:avLst/>
          </a:prstGeom>
          <a:noFill/>
        </p:spPr>
        <p:txBody>
          <a:bodyPr wrap="square" rtlCol="0">
            <a:spAutoFit/>
          </a:bodyPr>
          <a:lstStyle/>
          <a:p>
            <a:r>
              <a:rPr lang="en-US" dirty="0"/>
              <a:t>A, 1, t</a:t>
            </a:r>
            <a:r>
              <a:rPr lang="en-US" baseline="-25000" dirty="0"/>
              <a:t>1</a:t>
            </a:r>
          </a:p>
        </p:txBody>
      </p:sp>
      <p:graphicFrame>
        <p:nvGraphicFramePr>
          <p:cNvPr id="32" name="Table 31">
            <a:extLst>
              <a:ext uri="{FF2B5EF4-FFF2-40B4-BE49-F238E27FC236}">
                <a16:creationId xmlns:a16="http://schemas.microsoft.com/office/drawing/2014/main" id="{F125D156-7D8A-6C42-B5A7-627B05C482B2}"/>
              </a:ext>
            </a:extLst>
          </p:cNvPr>
          <p:cNvGraphicFramePr>
            <a:graphicFrameLocks noGrp="1"/>
          </p:cNvGraphicFramePr>
          <p:nvPr/>
        </p:nvGraphicFramePr>
        <p:xfrm>
          <a:off x="3214628" y="4994448"/>
          <a:ext cx="1509772" cy="54864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1, t</a:t>
                      </a:r>
                      <a:r>
                        <a:rPr lang="en-US" sz="1200" baseline="-25000" dirty="0"/>
                        <a:t>1</a:t>
                      </a:r>
                    </a:p>
                  </a:txBody>
                  <a:tcPr/>
                </a:tc>
                <a:extLst>
                  <a:ext uri="{0D108BD9-81ED-4DB2-BD59-A6C34878D82A}">
                    <a16:rowId xmlns:a16="http://schemas.microsoft.com/office/drawing/2014/main" val="1512931653"/>
                  </a:ext>
                </a:extLst>
              </a:tr>
            </a:tbl>
          </a:graphicData>
        </a:graphic>
      </p:graphicFrame>
      <p:graphicFrame>
        <p:nvGraphicFramePr>
          <p:cNvPr id="34" name="Table 33">
            <a:extLst>
              <a:ext uri="{FF2B5EF4-FFF2-40B4-BE49-F238E27FC236}">
                <a16:creationId xmlns:a16="http://schemas.microsoft.com/office/drawing/2014/main" id="{D7837FFC-1994-574B-BD1D-687C3456D8A8}"/>
              </a:ext>
            </a:extLst>
          </p:cNvPr>
          <p:cNvGraphicFramePr>
            <a:graphicFrameLocks noGrp="1"/>
          </p:cNvGraphicFramePr>
          <p:nvPr/>
        </p:nvGraphicFramePr>
        <p:xfrm>
          <a:off x="7385973" y="5057073"/>
          <a:ext cx="1509772" cy="54864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1, t</a:t>
                      </a:r>
                      <a:r>
                        <a:rPr lang="en-US" sz="1200" baseline="-25000" dirty="0"/>
                        <a:t>1</a:t>
                      </a:r>
                    </a:p>
                  </a:txBody>
                  <a:tcPr/>
                </a:tc>
                <a:extLst>
                  <a:ext uri="{0D108BD9-81ED-4DB2-BD59-A6C34878D82A}">
                    <a16:rowId xmlns:a16="http://schemas.microsoft.com/office/drawing/2014/main" val="1512931653"/>
                  </a:ext>
                </a:extLst>
              </a:tr>
            </a:tbl>
          </a:graphicData>
        </a:graphic>
      </p:graphicFrame>
      <p:sp>
        <p:nvSpPr>
          <p:cNvPr id="5" name="Rectangle 4">
            <a:extLst>
              <a:ext uri="{FF2B5EF4-FFF2-40B4-BE49-F238E27FC236}">
                <a16:creationId xmlns:a16="http://schemas.microsoft.com/office/drawing/2014/main" id="{0552E5B2-4D67-7B4B-9EB0-952912FCE14D}"/>
              </a:ext>
            </a:extLst>
          </p:cNvPr>
          <p:cNvSpPr/>
          <p:nvPr/>
        </p:nvSpPr>
        <p:spPr>
          <a:xfrm>
            <a:off x="2422099" y="5765478"/>
            <a:ext cx="2652772" cy="369332"/>
          </a:xfrm>
          <a:prstGeom prst="rect">
            <a:avLst/>
          </a:prstGeom>
        </p:spPr>
        <p:txBody>
          <a:bodyPr wrap="square">
            <a:spAutoFit/>
          </a:bodyPr>
          <a:lstStyle/>
          <a:p>
            <a:r>
              <a:rPr lang="en-US" b="1" i="1" u="sng" dirty="0">
                <a:solidFill>
                  <a:schemeClr val="accent2"/>
                </a:solidFill>
              </a:rPr>
              <a:t>Which, Who and When</a:t>
            </a:r>
            <a:endParaRPr lang="en-US" dirty="0"/>
          </a:p>
        </p:txBody>
      </p:sp>
    </p:spTree>
    <p:extLst>
      <p:ext uri="{BB962C8B-B14F-4D97-AF65-F5344CB8AC3E}">
        <p14:creationId xmlns:p14="http://schemas.microsoft.com/office/powerpoint/2010/main" val="1108706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228600" y="3511546"/>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943002" y="3416139"/>
            <a:ext cx="885943" cy="369332"/>
          </a:xfrm>
          <a:prstGeom prst="rect">
            <a:avLst/>
          </a:prstGeom>
          <a:noFill/>
        </p:spPr>
        <p:txBody>
          <a:bodyPr wrap="square" rtlCol="0">
            <a:spAutoFit/>
          </a:bodyPr>
          <a:lstStyle/>
          <a:p>
            <a:r>
              <a:rPr lang="en-US" dirty="0"/>
              <a:t>A, 1, t</a:t>
            </a:r>
            <a:r>
              <a:rPr lang="en-US" baseline="-25000" dirty="0"/>
              <a:t>1</a:t>
            </a:r>
          </a:p>
        </p:txBody>
      </p:sp>
      <p:cxnSp>
        <p:nvCxnSpPr>
          <p:cNvPr id="13" name="Straight Arrow Connector 12">
            <a:extLst>
              <a:ext uri="{FF2B5EF4-FFF2-40B4-BE49-F238E27FC236}">
                <a16:creationId xmlns:a16="http://schemas.microsoft.com/office/drawing/2014/main" id="{62DA917B-23FF-414C-A85C-29395F301112}"/>
              </a:ext>
            </a:extLst>
          </p:cNvPr>
          <p:cNvCxnSpPr>
            <a:cxnSpLocks/>
          </p:cNvCxnSpPr>
          <p:nvPr/>
        </p:nvCxnSpPr>
        <p:spPr>
          <a:xfrm flipV="1">
            <a:off x="5066302" y="3139210"/>
            <a:ext cx="620241" cy="13183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7BEA0A-0EA8-5B44-B7E1-16567AEF97CA}"/>
              </a:ext>
            </a:extLst>
          </p:cNvPr>
          <p:cNvCxnSpPr>
            <a:cxnSpLocks/>
          </p:cNvCxnSpPr>
          <p:nvPr/>
        </p:nvCxnSpPr>
        <p:spPr>
          <a:xfrm flipH="1" flipV="1">
            <a:off x="6322725" y="3148155"/>
            <a:ext cx="723929" cy="12852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1326822-D09C-7343-9D8A-4E946F86DFD0}"/>
              </a:ext>
            </a:extLst>
          </p:cNvPr>
          <p:cNvPicPr>
            <a:picLocks noChangeAspect="1"/>
          </p:cNvPicPr>
          <p:nvPr/>
        </p:nvPicPr>
        <p:blipFill>
          <a:blip r:embed="rId2"/>
          <a:stretch>
            <a:fillRect/>
          </a:stretch>
        </p:blipFill>
        <p:spPr>
          <a:xfrm>
            <a:off x="5471238" y="3764512"/>
            <a:ext cx="406400" cy="406400"/>
          </a:xfrm>
          <a:prstGeom prst="rect">
            <a:avLst/>
          </a:prstGeom>
        </p:spPr>
      </p:pic>
      <p:pic>
        <p:nvPicPr>
          <p:cNvPr id="19" name="Picture 18">
            <a:extLst>
              <a:ext uri="{FF2B5EF4-FFF2-40B4-BE49-F238E27FC236}">
                <a16:creationId xmlns:a16="http://schemas.microsoft.com/office/drawing/2014/main" id="{E6031672-51CA-6B4C-A8CF-DFD3D16C278C}"/>
              </a:ext>
            </a:extLst>
          </p:cNvPr>
          <p:cNvPicPr>
            <a:picLocks noChangeAspect="1"/>
          </p:cNvPicPr>
          <p:nvPr/>
        </p:nvPicPr>
        <p:blipFill>
          <a:blip r:embed="rId2"/>
          <a:stretch>
            <a:fillRect/>
          </a:stretch>
        </p:blipFill>
        <p:spPr>
          <a:xfrm>
            <a:off x="6260091" y="3798379"/>
            <a:ext cx="406400" cy="406400"/>
          </a:xfrm>
          <a:prstGeom prst="rect">
            <a:avLst/>
          </a:prstGeom>
        </p:spPr>
      </p:pic>
      <p:graphicFrame>
        <p:nvGraphicFramePr>
          <p:cNvPr id="12" name="Table 11">
            <a:extLst>
              <a:ext uri="{FF2B5EF4-FFF2-40B4-BE49-F238E27FC236}">
                <a16:creationId xmlns:a16="http://schemas.microsoft.com/office/drawing/2014/main" id="{B9E88E79-2377-1E4D-AF21-97B8C120EB18}"/>
              </a:ext>
            </a:extLst>
          </p:cNvPr>
          <p:cNvGraphicFramePr>
            <a:graphicFrameLocks noGrp="1"/>
          </p:cNvGraphicFramePr>
          <p:nvPr/>
        </p:nvGraphicFramePr>
        <p:xfrm>
          <a:off x="3214628" y="4994448"/>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graphicFrame>
        <p:nvGraphicFramePr>
          <p:cNvPr id="21" name="Table 20">
            <a:extLst>
              <a:ext uri="{FF2B5EF4-FFF2-40B4-BE49-F238E27FC236}">
                <a16:creationId xmlns:a16="http://schemas.microsoft.com/office/drawing/2014/main" id="{8DC51439-2E8A-9A4D-87DE-F1395C91EBB8}"/>
              </a:ext>
            </a:extLst>
          </p:cNvPr>
          <p:cNvGraphicFramePr>
            <a:graphicFrameLocks noGrp="1"/>
          </p:cNvGraphicFramePr>
          <p:nvPr/>
        </p:nvGraphicFramePr>
        <p:xfrm>
          <a:off x="7385973" y="5057073"/>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sp>
        <p:nvSpPr>
          <p:cNvPr id="22" name="Rounded Rectangular Callout 21">
            <a:extLst>
              <a:ext uri="{FF2B5EF4-FFF2-40B4-BE49-F238E27FC236}">
                <a16:creationId xmlns:a16="http://schemas.microsoft.com/office/drawing/2014/main" id="{AB20B38D-0397-3B4F-8AE6-22D341E25F91}"/>
              </a:ext>
            </a:extLst>
          </p:cNvPr>
          <p:cNvSpPr/>
          <p:nvPr/>
        </p:nvSpPr>
        <p:spPr>
          <a:xfrm>
            <a:off x="1143000" y="4911022"/>
            <a:ext cx="1791366" cy="389891"/>
          </a:xfrm>
          <a:prstGeom prst="wedgeRoundRectCallout">
            <a:avLst>
              <a:gd name="adj1" fmla="val 69051"/>
              <a:gd name="adj2" fmla="val 90025"/>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When approved, the request queue is empty</a:t>
            </a:r>
          </a:p>
        </p:txBody>
      </p:sp>
    </p:spTree>
    <p:extLst>
      <p:ext uri="{BB962C8B-B14F-4D97-AF65-F5344CB8AC3E}">
        <p14:creationId xmlns:p14="http://schemas.microsoft.com/office/powerpoint/2010/main" val="3842419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228600" y="3511546"/>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847881" y="3420211"/>
            <a:ext cx="885943" cy="369332"/>
          </a:xfrm>
          <a:prstGeom prst="rect">
            <a:avLst/>
          </a:prstGeom>
          <a:noFill/>
        </p:spPr>
        <p:txBody>
          <a:bodyPr wrap="square" rtlCol="0">
            <a:spAutoFit/>
          </a:bodyPr>
          <a:lstStyle/>
          <a:p>
            <a:r>
              <a:rPr lang="en-US" dirty="0"/>
              <a:t>A, 1, t</a:t>
            </a:r>
            <a:r>
              <a:rPr lang="en-US" baseline="-25000" dirty="0"/>
              <a:t>1</a:t>
            </a:r>
          </a:p>
        </p:txBody>
      </p:sp>
      <p:cxnSp>
        <p:nvCxnSpPr>
          <p:cNvPr id="13" name="Straight Arrow Connector 12">
            <a:extLst>
              <a:ext uri="{FF2B5EF4-FFF2-40B4-BE49-F238E27FC236}">
                <a16:creationId xmlns:a16="http://schemas.microsoft.com/office/drawing/2014/main" id="{62DA917B-23FF-414C-A85C-29395F301112}"/>
              </a:ext>
            </a:extLst>
          </p:cNvPr>
          <p:cNvCxnSpPr>
            <a:cxnSpLocks/>
          </p:cNvCxnSpPr>
          <p:nvPr/>
        </p:nvCxnSpPr>
        <p:spPr>
          <a:xfrm flipV="1">
            <a:off x="5066302" y="3139210"/>
            <a:ext cx="620241" cy="13183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7BEA0A-0EA8-5B44-B7E1-16567AEF97CA}"/>
              </a:ext>
            </a:extLst>
          </p:cNvPr>
          <p:cNvCxnSpPr>
            <a:cxnSpLocks/>
          </p:cNvCxnSpPr>
          <p:nvPr/>
        </p:nvCxnSpPr>
        <p:spPr>
          <a:xfrm flipH="1" flipV="1">
            <a:off x="6322725" y="3148155"/>
            <a:ext cx="723929" cy="12852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1326822-D09C-7343-9D8A-4E946F86DFD0}"/>
              </a:ext>
            </a:extLst>
          </p:cNvPr>
          <p:cNvPicPr>
            <a:picLocks noChangeAspect="1"/>
          </p:cNvPicPr>
          <p:nvPr/>
        </p:nvPicPr>
        <p:blipFill>
          <a:blip r:embed="rId2"/>
          <a:stretch>
            <a:fillRect/>
          </a:stretch>
        </p:blipFill>
        <p:spPr>
          <a:xfrm>
            <a:off x="5446893" y="3775056"/>
            <a:ext cx="406400" cy="406400"/>
          </a:xfrm>
          <a:prstGeom prst="rect">
            <a:avLst/>
          </a:prstGeom>
        </p:spPr>
      </p:pic>
      <p:pic>
        <p:nvPicPr>
          <p:cNvPr id="19" name="Picture 18">
            <a:extLst>
              <a:ext uri="{FF2B5EF4-FFF2-40B4-BE49-F238E27FC236}">
                <a16:creationId xmlns:a16="http://schemas.microsoft.com/office/drawing/2014/main" id="{E6031672-51CA-6B4C-A8CF-DFD3D16C278C}"/>
              </a:ext>
            </a:extLst>
          </p:cNvPr>
          <p:cNvPicPr>
            <a:picLocks noChangeAspect="1"/>
          </p:cNvPicPr>
          <p:nvPr/>
        </p:nvPicPr>
        <p:blipFill>
          <a:blip r:embed="rId2"/>
          <a:stretch>
            <a:fillRect/>
          </a:stretch>
        </p:blipFill>
        <p:spPr>
          <a:xfrm>
            <a:off x="6260091" y="3798379"/>
            <a:ext cx="406400" cy="406400"/>
          </a:xfrm>
          <a:prstGeom prst="rect">
            <a:avLst/>
          </a:prstGeom>
        </p:spPr>
      </p:pic>
      <p:graphicFrame>
        <p:nvGraphicFramePr>
          <p:cNvPr id="12" name="Table 11">
            <a:extLst>
              <a:ext uri="{FF2B5EF4-FFF2-40B4-BE49-F238E27FC236}">
                <a16:creationId xmlns:a16="http://schemas.microsoft.com/office/drawing/2014/main" id="{B9E88E79-2377-1E4D-AF21-97B8C120EB18}"/>
              </a:ext>
            </a:extLst>
          </p:cNvPr>
          <p:cNvGraphicFramePr>
            <a:graphicFrameLocks noGrp="1"/>
          </p:cNvGraphicFramePr>
          <p:nvPr/>
        </p:nvGraphicFramePr>
        <p:xfrm>
          <a:off x="3214628" y="4994448"/>
          <a:ext cx="1509772" cy="54864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3, t</a:t>
                      </a:r>
                      <a:r>
                        <a:rPr lang="en-US" sz="1200" baseline="-25000" dirty="0"/>
                        <a:t>2</a:t>
                      </a:r>
                    </a:p>
                  </a:txBody>
                  <a:tcPr/>
                </a:tc>
                <a:extLst>
                  <a:ext uri="{0D108BD9-81ED-4DB2-BD59-A6C34878D82A}">
                    <a16:rowId xmlns:a16="http://schemas.microsoft.com/office/drawing/2014/main" val="1512931653"/>
                  </a:ext>
                </a:extLst>
              </a:tr>
            </a:tbl>
          </a:graphicData>
        </a:graphic>
      </p:graphicFrame>
      <p:graphicFrame>
        <p:nvGraphicFramePr>
          <p:cNvPr id="21" name="Table 20">
            <a:extLst>
              <a:ext uri="{FF2B5EF4-FFF2-40B4-BE49-F238E27FC236}">
                <a16:creationId xmlns:a16="http://schemas.microsoft.com/office/drawing/2014/main" id="{8DC51439-2E8A-9A4D-87DE-F1395C91EBB8}"/>
              </a:ext>
            </a:extLst>
          </p:cNvPr>
          <p:cNvGraphicFramePr>
            <a:graphicFrameLocks noGrp="1"/>
          </p:cNvGraphicFramePr>
          <p:nvPr/>
        </p:nvGraphicFramePr>
        <p:xfrm>
          <a:off x="7385973" y="5057073"/>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cxnSp>
        <p:nvCxnSpPr>
          <p:cNvPr id="20" name="Straight Arrow Connector 19">
            <a:extLst>
              <a:ext uri="{FF2B5EF4-FFF2-40B4-BE49-F238E27FC236}">
                <a16:creationId xmlns:a16="http://schemas.microsoft.com/office/drawing/2014/main" id="{0E5125F9-1CF6-9F4F-85A9-DF67D88915B6}"/>
              </a:ext>
            </a:extLst>
          </p:cNvPr>
          <p:cNvCxnSpPr>
            <a:cxnSpLocks/>
          </p:cNvCxnSpPr>
          <p:nvPr/>
        </p:nvCxnSpPr>
        <p:spPr>
          <a:xfrm flipH="1">
            <a:off x="5587213" y="4666635"/>
            <a:ext cx="963996" cy="38139"/>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Freeform 8">
            <a:extLst>
              <a:ext uri="{FF2B5EF4-FFF2-40B4-BE49-F238E27FC236}">
                <a16:creationId xmlns:a16="http://schemas.microsoft.com/office/drawing/2014/main" id="{C054BB9A-60B1-A947-B30D-0997987CB728}"/>
              </a:ext>
            </a:extLst>
          </p:cNvPr>
          <p:cNvSpPr/>
          <p:nvPr/>
        </p:nvSpPr>
        <p:spPr>
          <a:xfrm>
            <a:off x="6714067" y="2988733"/>
            <a:ext cx="1566132" cy="1430867"/>
          </a:xfrm>
          <a:custGeom>
            <a:avLst/>
            <a:gdLst>
              <a:gd name="connsiteX0" fmla="*/ 1058333 w 1566132"/>
              <a:gd name="connsiteY0" fmla="*/ 1430867 h 1430867"/>
              <a:gd name="connsiteX1" fmla="*/ 1515533 w 1566132"/>
              <a:gd name="connsiteY1" fmla="*/ 550334 h 1430867"/>
              <a:gd name="connsiteX2" fmla="*/ 0 w 1566132"/>
              <a:gd name="connsiteY2" fmla="*/ 0 h 1430867"/>
            </a:gdLst>
            <a:ahLst/>
            <a:cxnLst>
              <a:cxn ang="0">
                <a:pos x="connsiteX0" y="connsiteY0"/>
              </a:cxn>
              <a:cxn ang="0">
                <a:pos x="connsiteX1" y="connsiteY1"/>
              </a:cxn>
              <a:cxn ang="0">
                <a:pos x="connsiteX2" y="connsiteY2"/>
              </a:cxn>
            </a:cxnLst>
            <a:rect l="l" t="t" r="r" b="b"/>
            <a:pathLst>
              <a:path w="1566132" h="1430867">
                <a:moveTo>
                  <a:pt x="1058333" y="1430867"/>
                </a:moveTo>
                <a:cubicBezTo>
                  <a:pt x="1375127" y="1109839"/>
                  <a:pt x="1691922" y="788812"/>
                  <a:pt x="1515533" y="550334"/>
                </a:cubicBezTo>
                <a:cubicBezTo>
                  <a:pt x="1339144" y="311856"/>
                  <a:pt x="669572" y="155928"/>
                  <a:pt x="0" y="0"/>
                </a:cubicBezTo>
              </a:path>
            </a:pathLst>
          </a:cu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C5E0F792-DEB0-4E49-82D2-C5C4E7C5EA63}"/>
              </a:ext>
            </a:extLst>
          </p:cNvPr>
          <p:cNvSpPr txBox="1"/>
          <p:nvPr/>
        </p:nvSpPr>
        <p:spPr>
          <a:xfrm>
            <a:off x="5686543" y="4824421"/>
            <a:ext cx="885943" cy="369332"/>
          </a:xfrm>
          <a:prstGeom prst="rect">
            <a:avLst/>
          </a:prstGeom>
          <a:noFill/>
        </p:spPr>
        <p:txBody>
          <a:bodyPr wrap="square" rtlCol="0">
            <a:spAutoFit/>
          </a:bodyPr>
          <a:lstStyle/>
          <a:p>
            <a:r>
              <a:rPr lang="en-US" dirty="0"/>
              <a:t>A, 3, t</a:t>
            </a:r>
            <a:r>
              <a:rPr lang="en-US" baseline="-25000" dirty="0"/>
              <a:t>2</a:t>
            </a:r>
          </a:p>
        </p:txBody>
      </p:sp>
      <p:sp>
        <p:nvSpPr>
          <p:cNvPr id="24" name="TextBox 23">
            <a:extLst>
              <a:ext uri="{FF2B5EF4-FFF2-40B4-BE49-F238E27FC236}">
                <a16:creationId xmlns:a16="http://schemas.microsoft.com/office/drawing/2014/main" id="{F92C811A-375A-F549-84F2-4F25D416F790}"/>
              </a:ext>
            </a:extLst>
          </p:cNvPr>
          <p:cNvSpPr txBox="1"/>
          <p:nvPr/>
        </p:nvSpPr>
        <p:spPr>
          <a:xfrm>
            <a:off x="8026983" y="3046807"/>
            <a:ext cx="885943" cy="369332"/>
          </a:xfrm>
          <a:prstGeom prst="rect">
            <a:avLst/>
          </a:prstGeom>
          <a:noFill/>
        </p:spPr>
        <p:txBody>
          <a:bodyPr wrap="square" rtlCol="0">
            <a:spAutoFit/>
          </a:bodyPr>
          <a:lstStyle/>
          <a:p>
            <a:r>
              <a:rPr lang="en-US" dirty="0"/>
              <a:t>A, 3, t</a:t>
            </a:r>
            <a:r>
              <a:rPr lang="en-US" baseline="-25000" dirty="0"/>
              <a:t>2</a:t>
            </a:r>
          </a:p>
        </p:txBody>
      </p:sp>
      <p:graphicFrame>
        <p:nvGraphicFramePr>
          <p:cNvPr id="25" name="Table 24">
            <a:extLst>
              <a:ext uri="{FF2B5EF4-FFF2-40B4-BE49-F238E27FC236}">
                <a16:creationId xmlns:a16="http://schemas.microsoft.com/office/drawing/2014/main" id="{AC3306F5-07B4-8747-BE69-D99FE56DC4FB}"/>
              </a:ext>
            </a:extLst>
          </p:cNvPr>
          <p:cNvGraphicFramePr>
            <a:graphicFrameLocks noGrp="1"/>
          </p:cNvGraphicFramePr>
          <p:nvPr/>
        </p:nvGraphicFramePr>
        <p:xfrm>
          <a:off x="4767835" y="1955077"/>
          <a:ext cx="1509772" cy="54864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P1</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3, t</a:t>
                      </a:r>
                      <a:r>
                        <a:rPr lang="en-US" sz="1200" baseline="-25000" dirty="0"/>
                        <a:t>2</a:t>
                      </a:r>
                    </a:p>
                  </a:txBody>
                  <a:tcPr/>
                </a:tc>
                <a:extLst>
                  <a:ext uri="{0D108BD9-81ED-4DB2-BD59-A6C34878D82A}">
                    <a16:rowId xmlns:a16="http://schemas.microsoft.com/office/drawing/2014/main" val="1512931653"/>
                  </a:ext>
                </a:extLst>
              </a:tr>
            </a:tbl>
          </a:graphicData>
        </a:graphic>
      </p:graphicFrame>
    </p:spTree>
    <p:extLst>
      <p:ext uri="{BB962C8B-B14F-4D97-AF65-F5344CB8AC3E}">
        <p14:creationId xmlns:p14="http://schemas.microsoft.com/office/powerpoint/2010/main" val="3493271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228600" y="3511546"/>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847881" y="3420211"/>
            <a:ext cx="885943" cy="369332"/>
          </a:xfrm>
          <a:prstGeom prst="rect">
            <a:avLst/>
          </a:prstGeom>
          <a:noFill/>
        </p:spPr>
        <p:txBody>
          <a:bodyPr wrap="square" rtlCol="0">
            <a:spAutoFit/>
          </a:bodyPr>
          <a:lstStyle/>
          <a:p>
            <a:r>
              <a:rPr lang="en-US" dirty="0"/>
              <a:t>A, 1, t</a:t>
            </a:r>
            <a:r>
              <a:rPr lang="en-US" baseline="-25000" dirty="0"/>
              <a:t>1</a:t>
            </a:r>
          </a:p>
        </p:txBody>
      </p:sp>
      <p:cxnSp>
        <p:nvCxnSpPr>
          <p:cNvPr id="13" name="Straight Arrow Connector 12">
            <a:extLst>
              <a:ext uri="{FF2B5EF4-FFF2-40B4-BE49-F238E27FC236}">
                <a16:creationId xmlns:a16="http://schemas.microsoft.com/office/drawing/2014/main" id="{62DA917B-23FF-414C-A85C-29395F301112}"/>
              </a:ext>
            </a:extLst>
          </p:cNvPr>
          <p:cNvCxnSpPr>
            <a:cxnSpLocks/>
          </p:cNvCxnSpPr>
          <p:nvPr/>
        </p:nvCxnSpPr>
        <p:spPr>
          <a:xfrm flipV="1">
            <a:off x="5066302" y="3139210"/>
            <a:ext cx="620241" cy="13183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7BEA0A-0EA8-5B44-B7E1-16567AEF97CA}"/>
              </a:ext>
            </a:extLst>
          </p:cNvPr>
          <p:cNvCxnSpPr>
            <a:cxnSpLocks/>
          </p:cNvCxnSpPr>
          <p:nvPr/>
        </p:nvCxnSpPr>
        <p:spPr>
          <a:xfrm flipH="1" flipV="1">
            <a:off x="6322725" y="3148155"/>
            <a:ext cx="723929" cy="12852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1326822-D09C-7343-9D8A-4E946F86DFD0}"/>
              </a:ext>
            </a:extLst>
          </p:cNvPr>
          <p:cNvPicPr>
            <a:picLocks noChangeAspect="1"/>
          </p:cNvPicPr>
          <p:nvPr/>
        </p:nvPicPr>
        <p:blipFill>
          <a:blip r:embed="rId2"/>
          <a:stretch>
            <a:fillRect/>
          </a:stretch>
        </p:blipFill>
        <p:spPr>
          <a:xfrm>
            <a:off x="5446893" y="3775056"/>
            <a:ext cx="406400" cy="406400"/>
          </a:xfrm>
          <a:prstGeom prst="rect">
            <a:avLst/>
          </a:prstGeom>
        </p:spPr>
      </p:pic>
      <p:pic>
        <p:nvPicPr>
          <p:cNvPr id="19" name="Picture 18">
            <a:extLst>
              <a:ext uri="{FF2B5EF4-FFF2-40B4-BE49-F238E27FC236}">
                <a16:creationId xmlns:a16="http://schemas.microsoft.com/office/drawing/2014/main" id="{E6031672-51CA-6B4C-A8CF-DFD3D16C278C}"/>
              </a:ext>
            </a:extLst>
          </p:cNvPr>
          <p:cNvPicPr>
            <a:picLocks noChangeAspect="1"/>
          </p:cNvPicPr>
          <p:nvPr/>
        </p:nvPicPr>
        <p:blipFill>
          <a:blip r:embed="rId2"/>
          <a:stretch>
            <a:fillRect/>
          </a:stretch>
        </p:blipFill>
        <p:spPr>
          <a:xfrm>
            <a:off x="6260091" y="3798379"/>
            <a:ext cx="406400" cy="406400"/>
          </a:xfrm>
          <a:prstGeom prst="rect">
            <a:avLst/>
          </a:prstGeom>
        </p:spPr>
      </p:pic>
      <p:graphicFrame>
        <p:nvGraphicFramePr>
          <p:cNvPr id="12" name="Table 11">
            <a:extLst>
              <a:ext uri="{FF2B5EF4-FFF2-40B4-BE49-F238E27FC236}">
                <a16:creationId xmlns:a16="http://schemas.microsoft.com/office/drawing/2014/main" id="{B9E88E79-2377-1E4D-AF21-97B8C120EB18}"/>
              </a:ext>
            </a:extLst>
          </p:cNvPr>
          <p:cNvGraphicFramePr>
            <a:graphicFrameLocks noGrp="1"/>
          </p:cNvGraphicFramePr>
          <p:nvPr/>
        </p:nvGraphicFramePr>
        <p:xfrm>
          <a:off x="3214628" y="4994448"/>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32050866"/>
                  </a:ext>
                </a:extLst>
              </a:tr>
            </a:tbl>
          </a:graphicData>
        </a:graphic>
      </p:graphicFrame>
      <p:graphicFrame>
        <p:nvGraphicFramePr>
          <p:cNvPr id="21" name="Table 20">
            <a:extLst>
              <a:ext uri="{FF2B5EF4-FFF2-40B4-BE49-F238E27FC236}">
                <a16:creationId xmlns:a16="http://schemas.microsoft.com/office/drawing/2014/main" id="{8DC51439-2E8A-9A4D-87DE-F1395C91EBB8}"/>
              </a:ext>
            </a:extLst>
          </p:cNvPr>
          <p:cNvGraphicFramePr>
            <a:graphicFrameLocks noGrp="1"/>
          </p:cNvGraphicFramePr>
          <p:nvPr/>
        </p:nvGraphicFramePr>
        <p:xfrm>
          <a:off x="7385973" y="5057073"/>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cxnSp>
        <p:nvCxnSpPr>
          <p:cNvPr id="20" name="Straight Arrow Connector 19">
            <a:extLst>
              <a:ext uri="{FF2B5EF4-FFF2-40B4-BE49-F238E27FC236}">
                <a16:creationId xmlns:a16="http://schemas.microsoft.com/office/drawing/2014/main" id="{0E5125F9-1CF6-9F4F-85A9-DF67D88915B6}"/>
              </a:ext>
            </a:extLst>
          </p:cNvPr>
          <p:cNvCxnSpPr>
            <a:cxnSpLocks/>
          </p:cNvCxnSpPr>
          <p:nvPr/>
        </p:nvCxnSpPr>
        <p:spPr>
          <a:xfrm flipH="1" flipV="1">
            <a:off x="5568999" y="4762754"/>
            <a:ext cx="973278" cy="425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Freeform 8">
            <a:extLst>
              <a:ext uri="{FF2B5EF4-FFF2-40B4-BE49-F238E27FC236}">
                <a16:creationId xmlns:a16="http://schemas.microsoft.com/office/drawing/2014/main" id="{C054BB9A-60B1-A947-B30D-0997987CB728}"/>
              </a:ext>
            </a:extLst>
          </p:cNvPr>
          <p:cNvSpPr/>
          <p:nvPr/>
        </p:nvSpPr>
        <p:spPr>
          <a:xfrm>
            <a:off x="6714067" y="2988733"/>
            <a:ext cx="1566132" cy="1430867"/>
          </a:xfrm>
          <a:custGeom>
            <a:avLst/>
            <a:gdLst>
              <a:gd name="connsiteX0" fmla="*/ 1058333 w 1566132"/>
              <a:gd name="connsiteY0" fmla="*/ 1430867 h 1430867"/>
              <a:gd name="connsiteX1" fmla="*/ 1515533 w 1566132"/>
              <a:gd name="connsiteY1" fmla="*/ 550334 h 1430867"/>
              <a:gd name="connsiteX2" fmla="*/ 0 w 1566132"/>
              <a:gd name="connsiteY2" fmla="*/ 0 h 1430867"/>
            </a:gdLst>
            <a:ahLst/>
            <a:cxnLst>
              <a:cxn ang="0">
                <a:pos x="connsiteX0" y="connsiteY0"/>
              </a:cxn>
              <a:cxn ang="0">
                <a:pos x="connsiteX1" y="connsiteY1"/>
              </a:cxn>
              <a:cxn ang="0">
                <a:pos x="connsiteX2" y="connsiteY2"/>
              </a:cxn>
            </a:cxnLst>
            <a:rect l="l" t="t" r="r" b="b"/>
            <a:pathLst>
              <a:path w="1566132" h="1430867">
                <a:moveTo>
                  <a:pt x="1058333" y="1430867"/>
                </a:moveTo>
                <a:cubicBezTo>
                  <a:pt x="1375127" y="1109839"/>
                  <a:pt x="1691922" y="788812"/>
                  <a:pt x="1515533" y="550334"/>
                </a:cubicBezTo>
                <a:cubicBezTo>
                  <a:pt x="1339144" y="311856"/>
                  <a:pt x="669572" y="155928"/>
                  <a:pt x="0" y="0"/>
                </a:cubicBezTo>
              </a:path>
            </a:pathLst>
          </a:cu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C5E0F792-DEB0-4E49-82D2-C5C4E7C5EA63}"/>
              </a:ext>
            </a:extLst>
          </p:cNvPr>
          <p:cNvSpPr txBox="1"/>
          <p:nvPr/>
        </p:nvSpPr>
        <p:spPr>
          <a:xfrm>
            <a:off x="5686543" y="4824421"/>
            <a:ext cx="885943" cy="369332"/>
          </a:xfrm>
          <a:prstGeom prst="rect">
            <a:avLst/>
          </a:prstGeom>
          <a:noFill/>
        </p:spPr>
        <p:txBody>
          <a:bodyPr wrap="square" rtlCol="0">
            <a:spAutoFit/>
          </a:bodyPr>
          <a:lstStyle/>
          <a:p>
            <a:r>
              <a:rPr lang="en-US" dirty="0"/>
              <a:t>A, 3, t</a:t>
            </a:r>
            <a:r>
              <a:rPr lang="en-US" baseline="-25000" dirty="0"/>
              <a:t>2</a:t>
            </a:r>
          </a:p>
        </p:txBody>
      </p:sp>
      <p:sp>
        <p:nvSpPr>
          <p:cNvPr id="24" name="TextBox 23">
            <a:extLst>
              <a:ext uri="{FF2B5EF4-FFF2-40B4-BE49-F238E27FC236}">
                <a16:creationId xmlns:a16="http://schemas.microsoft.com/office/drawing/2014/main" id="{F92C811A-375A-F549-84F2-4F25D416F790}"/>
              </a:ext>
            </a:extLst>
          </p:cNvPr>
          <p:cNvSpPr txBox="1"/>
          <p:nvPr/>
        </p:nvSpPr>
        <p:spPr>
          <a:xfrm>
            <a:off x="8026983" y="3046807"/>
            <a:ext cx="885943" cy="369332"/>
          </a:xfrm>
          <a:prstGeom prst="rect">
            <a:avLst/>
          </a:prstGeom>
          <a:noFill/>
        </p:spPr>
        <p:txBody>
          <a:bodyPr wrap="square" rtlCol="0">
            <a:spAutoFit/>
          </a:bodyPr>
          <a:lstStyle/>
          <a:p>
            <a:r>
              <a:rPr lang="en-US" dirty="0"/>
              <a:t>A, 3, t</a:t>
            </a:r>
            <a:r>
              <a:rPr lang="en-US" baseline="-25000" dirty="0"/>
              <a:t>2</a:t>
            </a:r>
          </a:p>
        </p:txBody>
      </p:sp>
      <p:cxnSp>
        <p:nvCxnSpPr>
          <p:cNvPr id="25" name="Straight Arrow Connector 24">
            <a:extLst>
              <a:ext uri="{FF2B5EF4-FFF2-40B4-BE49-F238E27FC236}">
                <a16:creationId xmlns:a16="http://schemas.microsoft.com/office/drawing/2014/main" id="{143C1A0F-8DD0-5741-87C4-D44E24661302}"/>
              </a:ext>
            </a:extLst>
          </p:cNvPr>
          <p:cNvCxnSpPr>
            <a:cxnSpLocks/>
          </p:cNvCxnSpPr>
          <p:nvPr/>
        </p:nvCxnSpPr>
        <p:spPr>
          <a:xfrm>
            <a:off x="5576420" y="4559694"/>
            <a:ext cx="965857"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341CEDDD-7212-F748-9648-C1D64DA228E5}"/>
              </a:ext>
            </a:extLst>
          </p:cNvPr>
          <p:cNvPicPr>
            <a:picLocks noChangeAspect="1"/>
          </p:cNvPicPr>
          <p:nvPr/>
        </p:nvPicPr>
        <p:blipFill>
          <a:blip r:embed="rId2"/>
          <a:stretch>
            <a:fillRect/>
          </a:stretch>
        </p:blipFill>
        <p:spPr>
          <a:xfrm>
            <a:off x="5846782" y="4109339"/>
            <a:ext cx="406400" cy="406400"/>
          </a:xfrm>
          <a:prstGeom prst="rect">
            <a:avLst/>
          </a:prstGeom>
        </p:spPr>
      </p:pic>
      <p:sp>
        <p:nvSpPr>
          <p:cNvPr id="31" name="Rounded Rectangular Callout 30">
            <a:extLst>
              <a:ext uri="{FF2B5EF4-FFF2-40B4-BE49-F238E27FC236}">
                <a16:creationId xmlns:a16="http://schemas.microsoft.com/office/drawing/2014/main" id="{BCF1D332-D303-7945-814C-28C1D367D5C0}"/>
              </a:ext>
            </a:extLst>
          </p:cNvPr>
          <p:cNvSpPr/>
          <p:nvPr/>
        </p:nvSpPr>
        <p:spPr>
          <a:xfrm>
            <a:off x="2153500" y="3901436"/>
            <a:ext cx="1884605" cy="547852"/>
          </a:xfrm>
          <a:prstGeom prst="wedgeRoundRectCallout">
            <a:avLst>
              <a:gd name="adj1" fmla="val 63852"/>
              <a:gd name="adj2" fmla="val 85681"/>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Because program 2 does not use A, it returns yes immediately.</a:t>
            </a:r>
          </a:p>
        </p:txBody>
      </p:sp>
      <p:graphicFrame>
        <p:nvGraphicFramePr>
          <p:cNvPr id="32" name="Table 31">
            <a:extLst>
              <a:ext uri="{FF2B5EF4-FFF2-40B4-BE49-F238E27FC236}">
                <a16:creationId xmlns:a16="http://schemas.microsoft.com/office/drawing/2014/main" id="{FEDC16F4-1266-E740-BC76-2F64F9926F82}"/>
              </a:ext>
            </a:extLst>
          </p:cNvPr>
          <p:cNvGraphicFramePr>
            <a:graphicFrameLocks noGrp="1"/>
          </p:cNvGraphicFramePr>
          <p:nvPr/>
        </p:nvGraphicFramePr>
        <p:xfrm>
          <a:off x="4767835" y="1955077"/>
          <a:ext cx="1509772" cy="54864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P1</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3, t</a:t>
                      </a:r>
                      <a:r>
                        <a:rPr lang="en-US" sz="1200" baseline="-25000" dirty="0"/>
                        <a:t>2</a:t>
                      </a:r>
                    </a:p>
                  </a:txBody>
                  <a:tcPr/>
                </a:tc>
                <a:extLst>
                  <a:ext uri="{0D108BD9-81ED-4DB2-BD59-A6C34878D82A}">
                    <a16:rowId xmlns:a16="http://schemas.microsoft.com/office/drawing/2014/main" val="1512931653"/>
                  </a:ext>
                </a:extLst>
              </a:tr>
            </a:tbl>
          </a:graphicData>
        </a:graphic>
      </p:graphicFrame>
    </p:spTree>
    <p:extLst>
      <p:ext uri="{BB962C8B-B14F-4D97-AF65-F5344CB8AC3E}">
        <p14:creationId xmlns:p14="http://schemas.microsoft.com/office/powerpoint/2010/main" val="1719821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6" name="Rounded Rectangle 5">
            <a:extLst>
              <a:ext uri="{FF2B5EF4-FFF2-40B4-BE49-F238E27FC236}">
                <a16:creationId xmlns:a16="http://schemas.microsoft.com/office/drawing/2014/main" id="{5B97AA44-12C2-2846-ACF1-022EAF809EA3}"/>
              </a:ext>
            </a:extLst>
          </p:cNvPr>
          <p:cNvSpPr/>
          <p:nvPr/>
        </p:nvSpPr>
        <p:spPr>
          <a:xfrm>
            <a:off x="5441397" y="275821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4345309" y="4474076"/>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584397" y="446134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16" name="Straight Arrow Connector 15">
            <a:extLst>
              <a:ext uri="{FF2B5EF4-FFF2-40B4-BE49-F238E27FC236}">
                <a16:creationId xmlns:a16="http://schemas.microsoft.com/office/drawing/2014/main" id="{CBF5EC74-AB89-984A-B884-64C71846DC46}"/>
              </a:ext>
            </a:extLst>
          </p:cNvPr>
          <p:cNvCxnSpPr>
            <a:cxnSpLocks/>
          </p:cNvCxnSpPr>
          <p:nvPr/>
        </p:nvCxnSpPr>
        <p:spPr>
          <a:xfrm flipH="1">
            <a:off x="4800600" y="3139210"/>
            <a:ext cx="666391" cy="13221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7245FA4-00E9-8C4D-967F-AE82C9EEE652}"/>
              </a:ext>
            </a:extLst>
          </p:cNvPr>
          <p:cNvSpPr txBox="1"/>
          <p:nvPr/>
        </p:nvSpPr>
        <p:spPr>
          <a:xfrm>
            <a:off x="4357628" y="3416139"/>
            <a:ext cx="885943" cy="369332"/>
          </a:xfrm>
          <a:prstGeom prst="rect">
            <a:avLst/>
          </a:prstGeom>
          <a:noFill/>
        </p:spPr>
        <p:txBody>
          <a:bodyPr wrap="square" rtlCol="0">
            <a:spAutoFit/>
          </a:bodyPr>
          <a:lstStyle/>
          <a:p>
            <a:r>
              <a:rPr lang="en-US" dirty="0"/>
              <a:t>A, 1, t</a:t>
            </a:r>
            <a:r>
              <a:rPr lang="en-US" baseline="-25000" dirty="0"/>
              <a:t>1</a:t>
            </a:r>
          </a:p>
        </p:txBody>
      </p:sp>
      <p:sp>
        <p:nvSpPr>
          <p:cNvPr id="28" name="Rounded Rectangle 27">
            <a:extLst>
              <a:ext uri="{FF2B5EF4-FFF2-40B4-BE49-F238E27FC236}">
                <a16:creationId xmlns:a16="http://schemas.microsoft.com/office/drawing/2014/main" id="{D57EEA35-554C-AB49-9A43-B01743FB2F0A}"/>
              </a:ext>
            </a:extLst>
          </p:cNvPr>
          <p:cNvSpPr/>
          <p:nvPr/>
        </p:nvSpPr>
        <p:spPr>
          <a:xfrm>
            <a:off x="228600" y="3511546"/>
            <a:ext cx="1134532" cy="54785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Resource A</a:t>
            </a:r>
          </a:p>
        </p:txBody>
      </p:sp>
      <p:cxnSp>
        <p:nvCxnSpPr>
          <p:cNvPr id="29" name="Straight Arrow Connector 28">
            <a:extLst>
              <a:ext uri="{FF2B5EF4-FFF2-40B4-BE49-F238E27FC236}">
                <a16:creationId xmlns:a16="http://schemas.microsoft.com/office/drawing/2014/main" id="{9B34C010-A341-3347-BAB8-7D59DD4AED67}"/>
              </a:ext>
            </a:extLst>
          </p:cNvPr>
          <p:cNvCxnSpPr>
            <a:cxnSpLocks/>
          </p:cNvCxnSpPr>
          <p:nvPr/>
        </p:nvCxnSpPr>
        <p:spPr>
          <a:xfrm>
            <a:off x="6542277" y="3151946"/>
            <a:ext cx="772923" cy="130560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918419-A970-F742-A022-69A43266027D}"/>
              </a:ext>
            </a:extLst>
          </p:cNvPr>
          <p:cNvSpPr txBox="1"/>
          <p:nvPr/>
        </p:nvSpPr>
        <p:spPr>
          <a:xfrm>
            <a:off x="6787442" y="3326044"/>
            <a:ext cx="885943" cy="369332"/>
          </a:xfrm>
          <a:prstGeom prst="rect">
            <a:avLst/>
          </a:prstGeom>
          <a:noFill/>
        </p:spPr>
        <p:txBody>
          <a:bodyPr wrap="square" rtlCol="0">
            <a:spAutoFit/>
          </a:bodyPr>
          <a:lstStyle/>
          <a:p>
            <a:r>
              <a:rPr lang="en-US" dirty="0"/>
              <a:t>A, 1, t</a:t>
            </a:r>
            <a:r>
              <a:rPr lang="en-US" baseline="-25000" dirty="0"/>
              <a:t>1</a:t>
            </a:r>
          </a:p>
        </p:txBody>
      </p:sp>
      <p:cxnSp>
        <p:nvCxnSpPr>
          <p:cNvPr id="13" name="Straight Arrow Connector 12">
            <a:extLst>
              <a:ext uri="{FF2B5EF4-FFF2-40B4-BE49-F238E27FC236}">
                <a16:creationId xmlns:a16="http://schemas.microsoft.com/office/drawing/2014/main" id="{62DA917B-23FF-414C-A85C-29395F301112}"/>
              </a:ext>
            </a:extLst>
          </p:cNvPr>
          <p:cNvCxnSpPr>
            <a:cxnSpLocks/>
          </p:cNvCxnSpPr>
          <p:nvPr/>
        </p:nvCxnSpPr>
        <p:spPr>
          <a:xfrm flipV="1">
            <a:off x="5066302" y="3139210"/>
            <a:ext cx="620241" cy="13183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7BEA0A-0EA8-5B44-B7E1-16567AEF97CA}"/>
              </a:ext>
            </a:extLst>
          </p:cNvPr>
          <p:cNvCxnSpPr>
            <a:cxnSpLocks/>
          </p:cNvCxnSpPr>
          <p:nvPr/>
        </p:nvCxnSpPr>
        <p:spPr>
          <a:xfrm flipH="1" flipV="1">
            <a:off x="6322725" y="3148155"/>
            <a:ext cx="723929" cy="128527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1326822-D09C-7343-9D8A-4E946F86DFD0}"/>
              </a:ext>
            </a:extLst>
          </p:cNvPr>
          <p:cNvPicPr>
            <a:picLocks noChangeAspect="1"/>
          </p:cNvPicPr>
          <p:nvPr/>
        </p:nvPicPr>
        <p:blipFill>
          <a:blip r:embed="rId2"/>
          <a:stretch>
            <a:fillRect/>
          </a:stretch>
        </p:blipFill>
        <p:spPr>
          <a:xfrm>
            <a:off x="5446893" y="3775056"/>
            <a:ext cx="406400" cy="406400"/>
          </a:xfrm>
          <a:prstGeom prst="rect">
            <a:avLst/>
          </a:prstGeom>
        </p:spPr>
      </p:pic>
      <p:pic>
        <p:nvPicPr>
          <p:cNvPr id="19" name="Picture 18">
            <a:extLst>
              <a:ext uri="{FF2B5EF4-FFF2-40B4-BE49-F238E27FC236}">
                <a16:creationId xmlns:a16="http://schemas.microsoft.com/office/drawing/2014/main" id="{E6031672-51CA-6B4C-A8CF-DFD3D16C278C}"/>
              </a:ext>
            </a:extLst>
          </p:cNvPr>
          <p:cNvPicPr>
            <a:picLocks noChangeAspect="1"/>
          </p:cNvPicPr>
          <p:nvPr/>
        </p:nvPicPr>
        <p:blipFill>
          <a:blip r:embed="rId2"/>
          <a:stretch>
            <a:fillRect/>
          </a:stretch>
        </p:blipFill>
        <p:spPr>
          <a:xfrm>
            <a:off x="6260091" y="3798379"/>
            <a:ext cx="406400" cy="406400"/>
          </a:xfrm>
          <a:prstGeom prst="rect">
            <a:avLst/>
          </a:prstGeom>
        </p:spPr>
      </p:pic>
      <p:graphicFrame>
        <p:nvGraphicFramePr>
          <p:cNvPr id="12" name="Table 11">
            <a:extLst>
              <a:ext uri="{FF2B5EF4-FFF2-40B4-BE49-F238E27FC236}">
                <a16:creationId xmlns:a16="http://schemas.microsoft.com/office/drawing/2014/main" id="{B9E88E79-2377-1E4D-AF21-97B8C120EB18}"/>
              </a:ext>
            </a:extLst>
          </p:cNvPr>
          <p:cNvGraphicFramePr>
            <a:graphicFrameLocks noGrp="1"/>
          </p:cNvGraphicFramePr>
          <p:nvPr/>
        </p:nvGraphicFramePr>
        <p:xfrm>
          <a:off x="3214628" y="4994448"/>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P2</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32050866"/>
                  </a:ext>
                </a:extLst>
              </a:tr>
            </a:tbl>
          </a:graphicData>
        </a:graphic>
      </p:graphicFrame>
      <p:graphicFrame>
        <p:nvGraphicFramePr>
          <p:cNvPr id="21" name="Table 20">
            <a:extLst>
              <a:ext uri="{FF2B5EF4-FFF2-40B4-BE49-F238E27FC236}">
                <a16:creationId xmlns:a16="http://schemas.microsoft.com/office/drawing/2014/main" id="{8DC51439-2E8A-9A4D-87DE-F1395C91EBB8}"/>
              </a:ext>
            </a:extLst>
          </p:cNvPr>
          <p:cNvGraphicFramePr>
            <a:graphicFrameLocks noGrp="1"/>
          </p:cNvGraphicFramePr>
          <p:nvPr/>
        </p:nvGraphicFramePr>
        <p:xfrm>
          <a:off x="7385973" y="5057073"/>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P3</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cxnSp>
        <p:nvCxnSpPr>
          <p:cNvPr id="20" name="Straight Arrow Connector 19">
            <a:extLst>
              <a:ext uri="{FF2B5EF4-FFF2-40B4-BE49-F238E27FC236}">
                <a16:creationId xmlns:a16="http://schemas.microsoft.com/office/drawing/2014/main" id="{0E5125F9-1CF6-9F4F-85A9-DF67D88915B6}"/>
              </a:ext>
            </a:extLst>
          </p:cNvPr>
          <p:cNvCxnSpPr>
            <a:cxnSpLocks/>
          </p:cNvCxnSpPr>
          <p:nvPr/>
        </p:nvCxnSpPr>
        <p:spPr>
          <a:xfrm flipH="1" flipV="1">
            <a:off x="5568999" y="4762754"/>
            <a:ext cx="973278" cy="425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Freeform 8">
            <a:extLst>
              <a:ext uri="{FF2B5EF4-FFF2-40B4-BE49-F238E27FC236}">
                <a16:creationId xmlns:a16="http://schemas.microsoft.com/office/drawing/2014/main" id="{C054BB9A-60B1-A947-B30D-0997987CB728}"/>
              </a:ext>
            </a:extLst>
          </p:cNvPr>
          <p:cNvSpPr/>
          <p:nvPr/>
        </p:nvSpPr>
        <p:spPr>
          <a:xfrm>
            <a:off x="6714067" y="2988733"/>
            <a:ext cx="1566132" cy="1430867"/>
          </a:xfrm>
          <a:custGeom>
            <a:avLst/>
            <a:gdLst>
              <a:gd name="connsiteX0" fmla="*/ 1058333 w 1566132"/>
              <a:gd name="connsiteY0" fmla="*/ 1430867 h 1430867"/>
              <a:gd name="connsiteX1" fmla="*/ 1515533 w 1566132"/>
              <a:gd name="connsiteY1" fmla="*/ 550334 h 1430867"/>
              <a:gd name="connsiteX2" fmla="*/ 0 w 1566132"/>
              <a:gd name="connsiteY2" fmla="*/ 0 h 1430867"/>
            </a:gdLst>
            <a:ahLst/>
            <a:cxnLst>
              <a:cxn ang="0">
                <a:pos x="connsiteX0" y="connsiteY0"/>
              </a:cxn>
              <a:cxn ang="0">
                <a:pos x="connsiteX1" y="connsiteY1"/>
              </a:cxn>
              <a:cxn ang="0">
                <a:pos x="connsiteX2" y="connsiteY2"/>
              </a:cxn>
            </a:cxnLst>
            <a:rect l="l" t="t" r="r" b="b"/>
            <a:pathLst>
              <a:path w="1566132" h="1430867">
                <a:moveTo>
                  <a:pt x="1058333" y="1430867"/>
                </a:moveTo>
                <a:cubicBezTo>
                  <a:pt x="1375127" y="1109839"/>
                  <a:pt x="1691922" y="788812"/>
                  <a:pt x="1515533" y="550334"/>
                </a:cubicBezTo>
                <a:cubicBezTo>
                  <a:pt x="1339144" y="311856"/>
                  <a:pt x="669572" y="155928"/>
                  <a:pt x="0" y="0"/>
                </a:cubicBezTo>
              </a:path>
            </a:pathLst>
          </a:cu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C5E0F792-DEB0-4E49-82D2-C5C4E7C5EA63}"/>
              </a:ext>
            </a:extLst>
          </p:cNvPr>
          <p:cNvSpPr txBox="1"/>
          <p:nvPr/>
        </p:nvSpPr>
        <p:spPr>
          <a:xfrm>
            <a:off x="5686543" y="4824421"/>
            <a:ext cx="885943" cy="369332"/>
          </a:xfrm>
          <a:prstGeom prst="rect">
            <a:avLst/>
          </a:prstGeom>
          <a:noFill/>
        </p:spPr>
        <p:txBody>
          <a:bodyPr wrap="square" rtlCol="0">
            <a:spAutoFit/>
          </a:bodyPr>
          <a:lstStyle/>
          <a:p>
            <a:r>
              <a:rPr lang="en-US" dirty="0"/>
              <a:t>A, 3, t</a:t>
            </a:r>
            <a:r>
              <a:rPr lang="en-US" baseline="-25000" dirty="0"/>
              <a:t>2</a:t>
            </a:r>
          </a:p>
        </p:txBody>
      </p:sp>
      <p:sp>
        <p:nvSpPr>
          <p:cNvPr id="24" name="TextBox 23">
            <a:extLst>
              <a:ext uri="{FF2B5EF4-FFF2-40B4-BE49-F238E27FC236}">
                <a16:creationId xmlns:a16="http://schemas.microsoft.com/office/drawing/2014/main" id="{F92C811A-375A-F549-84F2-4F25D416F790}"/>
              </a:ext>
            </a:extLst>
          </p:cNvPr>
          <p:cNvSpPr txBox="1"/>
          <p:nvPr/>
        </p:nvSpPr>
        <p:spPr>
          <a:xfrm>
            <a:off x="8026983" y="3046807"/>
            <a:ext cx="885943" cy="369332"/>
          </a:xfrm>
          <a:prstGeom prst="rect">
            <a:avLst/>
          </a:prstGeom>
          <a:noFill/>
        </p:spPr>
        <p:txBody>
          <a:bodyPr wrap="square" rtlCol="0">
            <a:spAutoFit/>
          </a:bodyPr>
          <a:lstStyle/>
          <a:p>
            <a:r>
              <a:rPr lang="en-US" dirty="0"/>
              <a:t>A, 3, t</a:t>
            </a:r>
            <a:r>
              <a:rPr lang="en-US" baseline="-25000" dirty="0"/>
              <a:t>2</a:t>
            </a:r>
          </a:p>
        </p:txBody>
      </p:sp>
      <p:cxnSp>
        <p:nvCxnSpPr>
          <p:cNvPr id="25" name="Straight Arrow Connector 24">
            <a:extLst>
              <a:ext uri="{FF2B5EF4-FFF2-40B4-BE49-F238E27FC236}">
                <a16:creationId xmlns:a16="http://schemas.microsoft.com/office/drawing/2014/main" id="{143C1A0F-8DD0-5741-87C4-D44E24661302}"/>
              </a:ext>
            </a:extLst>
          </p:cNvPr>
          <p:cNvCxnSpPr>
            <a:cxnSpLocks/>
          </p:cNvCxnSpPr>
          <p:nvPr/>
        </p:nvCxnSpPr>
        <p:spPr>
          <a:xfrm>
            <a:off x="5576420" y="4559694"/>
            <a:ext cx="965857"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341CEDDD-7212-F748-9648-C1D64DA228E5}"/>
              </a:ext>
            </a:extLst>
          </p:cNvPr>
          <p:cNvPicPr>
            <a:picLocks noChangeAspect="1"/>
          </p:cNvPicPr>
          <p:nvPr/>
        </p:nvPicPr>
        <p:blipFill>
          <a:blip r:embed="rId2"/>
          <a:stretch>
            <a:fillRect/>
          </a:stretch>
        </p:blipFill>
        <p:spPr>
          <a:xfrm>
            <a:off x="5846782" y="4109339"/>
            <a:ext cx="406400" cy="406400"/>
          </a:xfrm>
          <a:prstGeom prst="rect">
            <a:avLst/>
          </a:prstGeom>
        </p:spPr>
      </p:pic>
      <p:graphicFrame>
        <p:nvGraphicFramePr>
          <p:cNvPr id="26" name="Table 25">
            <a:extLst>
              <a:ext uri="{FF2B5EF4-FFF2-40B4-BE49-F238E27FC236}">
                <a16:creationId xmlns:a16="http://schemas.microsoft.com/office/drawing/2014/main" id="{180E594C-9E45-914E-B690-254311148E02}"/>
              </a:ext>
            </a:extLst>
          </p:cNvPr>
          <p:cNvGraphicFramePr>
            <a:graphicFrameLocks noGrp="1"/>
          </p:cNvGraphicFramePr>
          <p:nvPr/>
        </p:nvGraphicFramePr>
        <p:xfrm>
          <a:off x="4767835" y="1955077"/>
          <a:ext cx="1509772" cy="487680"/>
        </p:xfrm>
        <a:graphic>
          <a:graphicData uri="http://schemas.openxmlformats.org/drawingml/2006/table">
            <a:tbl>
              <a:tblPr firstRow="1" bandRow="1">
                <a:tableStyleId>{74C1A8A3-306A-4EB7-A6B1-4F7E0EB9C5D6}</a:tableStyleId>
              </a:tblPr>
              <a:tblGrid>
                <a:gridCol w="1509772">
                  <a:extLst>
                    <a:ext uri="{9D8B030D-6E8A-4147-A177-3AD203B41FA5}">
                      <a16:colId xmlns:a16="http://schemas.microsoft.com/office/drawing/2014/main" val="2966596407"/>
                    </a:ext>
                  </a:extLst>
                </a:gridCol>
              </a:tblGrid>
              <a:tr h="182880">
                <a:tc>
                  <a:txBody>
                    <a:bodyPr/>
                    <a:lstStyle/>
                    <a:p>
                      <a:r>
                        <a:rPr lang="en-US" sz="1200" dirty="0"/>
                        <a:t>Request queue in P1</a:t>
                      </a:r>
                    </a:p>
                  </a:txBody>
                  <a:tcPr/>
                </a:tc>
                <a:extLst>
                  <a:ext uri="{0D108BD9-81ED-4DB2-BD59-A6C34878D82A}">
                    <a16:rowId xmlns:a16="http://schemas.microsoft.com/office/drawing/2014/main" val="287450214"/>
                  </a:ext>
                </a:extLst>
              </a:tr>
              <a:tr h="182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aseline="-25000" dirty="0"/>
                    </a:p>
                  </a:txBody>
                  <a:tcPr/>
                </a:tc>
                <a:extLst>
                  <a:ext uri="{0D108BD9-81ED-4DB2-BD59-A6C34878D82A}">
                    <a16:rowId xmlns:a16="http://schemas.microsoft.com/office/drawing/2014/main" val="1512931653"/>
                  </a:ext>
                </a:extLst>
              </a:tr>
            </a:tbl>
          </a:graphicData>
        </a:graphic>
      </p:graphicFrame>
      <p:sp>
        <p:nvSpPr>
          <p:cNvPr id="5" name="Freeform 4">
            <a:extLst>
              <a:ext uri="{FF2B5EF4-FFF2-40B4-BE49-F238E27FC236}">
                <a16:creationId xmlns:a16="http://schemas.microsoft.com/office/drawing/2014/main" id="{DFD54552-3BA9-904F-83A5-C2EDD7434074}"/>
              </a:ext>
            </a:extLst>
          </p:cNvPr>
          <p:cNvSpPr/>
          <p:nvPr/>
        </p:nvSpPr>
        <p:spPr>
          <a:xfrm rot="279039">
            <a:off x="6863836" y="3239979"/>
            <a:ext cx="1157297" cy="1240472"/>
          </a:xfrm>
          <a:custGeom>
            <a:avLst/>
            <a:gdLst>
              <a:gd name="connsiteX0" fmla="*/ 0 w 1765086"/>
              <a:gd name="connsiteY0" fmla="*/ 0 h 1761067"/>
              <a:gd name="connsiteX1" fmla="*/ 1727200 w 1765086"/>
              <a:gd name="connsiteY1" fmla="*/ 499534 h 1761067"/>
              <a:gd name="connsiteX2" fmla="*/ 1024467 w 1765086"/>
              <a:gd name="connsiteY2" fmla="*/ 1761067 h 1761067"/>
            </a:gdLst>
            <a:ahLst/>
            <a:cxnLst>
              <a:cxn ang="0">
                <a:pos x="connsiteX0" y="connsiteY0"/>
              </a:cxn>
              <a:cxn ang="0">
                <a:pos x="connsiteX1" y="connsiteY1"/>
              </a:cxn>
              <a:cxn ang="0">
                <a:pos x="connsiteX2" y="connsiteY2"/>
              </a:cxn>
            </a:cxnLst>
            <a:rect l="l" t="t" r="r" b="b"/>
            <a:pathLst>
              <a:path w="1765086" h="1761067">
                <a:moveTo>
                  <a:pt x="0" y="0"/>
                </a:moveTo>
                <a:cubicBezTo>
                  <a:pt x="778228" y="103011"/>
                  <a:pt x="1556456" y="206023"/>
                  <a:pt x="1727200" y="499534"/>
                </a:cubicBezTo>
                <a:cubicBezTo>
                  <a:pt x="1897944" y="793045"/>
                  <a:pt x="1461205" y="1277056"/>
                  <a:pt x="1024467" y="1761067"/>
                </a:cubicBezTo>
              </a:path>
            </a:pathLst>
          </a:cu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2" name="Picture 31">
            <a:extLst>
              <a:ext uri="{FF2B5EF4-FFF2-40B4-BE49-F238E27FC236}">
                <a16:creationId xmlns:a16="http://schemas.microsoft.com/office/drawing/2014/main" id="{A8125C81-A122-8A44-BAFE-4888A2C5D8D6}"/>
              </a:ext>
            </a:extLst>
          </p:cNvPr>
          <p:cNvPicPr>
            <a:picLocks noChangeAspect="1"/>
          </p:cNvPicPr>
          <p:nvPr/>
        </p:nvPicPr>
        <p:blipFill>
          <a:blip r:embed="rId2"/>
          <a:stretch>
            <a:fillRect/>
          </a:stretch>
        </p:blipFill>
        <p:spPr>
          <a:xfrm>
            <a:off x="7497133" y="3554849"/>
            <a:ext cx="406400" cy="406400"/>
          </a:xfrm>
          <a:prstGeom prst="rect">
            <a:avLst/>
          </a:prstGeom>
        </p:spPr>
      </p:pic>
      <p:sp>
        <p:nvSpPr>
          <p:cNvPr id="34" name="Rounded Rectangular Callout 33">
            <a:extLst>
              <a:ext uri="{FF2B5EF4-FFF2-40B4-BE49-F238E27FC236}">
                <a16:creationId xmlns:a16="http://schemas.microsoft.com/office/drawing/2014/main" id="{85675D24-0D0D-BE48-8458-20E581A50469}"/>
              </a:ext>
            </a:extLst>
          </p:cNvPr>
          <p:cNvSpPr/>
          <p:nvPr/>
        </p:nvSpPr>
        <p:spPr>
          <a:xfrm>
            <a:off x="7143449" y="2287255"/>
            <a:ext cx="1752296" cy="616258"/>
          </a:xfrm>
          <a:prstGeom prst="wedgeRoundRectCallout">
            <a:avLst>
              <a:gd name="adj1" fmla="val -47278"/>
              <a:gd name="adj2" fmla="val 102168"/>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When program 1 finishes using A, it will return yes to program 3.</a:t>
            </a:r>
          </a:p>
        </p:txBody>
      </p:sp>
      <p:sp>
        <p:nvSpPr>
          <p:cNvPr id="35" name="Rounded Rectangular Callout 34">
            <a:extLst>
              <a:ext uri="{FF2B5EF4-FFF2-40B4-BE49-F238E27FC236}">
                <a16:creationId xmlns:a16="http://schemas.microsoft.com/office/drawing/2014/main" id="{C63B1178-5C18-C342-BF9A-2C0D56FADCB7}"/>
              </a:ext>
            </a:extLst>
          </p:cNvPr>
          <p:cNvSpPr/>
          <p:nvPr/>
        </p:nvSpPr>
        <p:spPr>
          <a:xfrm>
            <a:off x="2780634" y="1824895"/>
            <a:ext cx="1791366" cy="389891"/>
          </a:xfrm>
          <a:prstGeom prst="wedgeRoundRectCallout">
            <a:avLst>
              <a:gd name="adj1" fmla="val 69051"/>
              <a:gd name="adj2" fmla="val 90025"/>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t>When approved, the request queue is empty</a:t>
            </a:r>
          </a:p>
        </p:txBody>
      </p:sp>
    </p:spTree>
    <p:extLst>
      <p:ext uri="{BB962C8B-B14F-4D97-AF65-F5344CB8AC3E}">
        <p14:creationId xmlns:p14="http://schemas.microsoft.com/office/powerpoint/2010/main" val="542532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21" name="Content Placeholder 4">
            <a:extLst>
              <a:ext uri="{FF2B5EF4-FFF2-40B4-BE49-F238E27FC236}">
                <a16:creationId xmlns:a16="http://schemas.microsoft.com/office/drawing/2014/main" id="{A50AA291-EDA8-8C46-8AC1-75E3B14D3E68}"/>
              </a:ext>
            </a:extLst>
          </p:cNvPr>
          <p:cNvSpPr>
            <a:spLocks noGrp="1"/>
          </p:cNvSpPr>
          <p:nvPr>
            <p:ph sz="quarter" idx="1"/>
          </p:nvPr>
        </p:nvSpPr>
        <p:spPr>
          <a:xfrm>
            <a:off x="457200" y="1219200"/>
            <a:ext cx="8229600" cy="3733800"/>
          </a:xfrm>
        </p:spPr>
        <p:txBody>
          <a:bodyPr>
            <a:normAutofit/>
          </a:bodyPr>
          <a:lstStyle/>
          <a:p>
            <a:r>
              <a:rPr lang="en-US" dirty="0"/>
              <a:t>Advantages:</a:t>
            </a:r>
          </a:p>
          <a:p>
            <a:pPr lvl="1"/>
            <a:r>
              <a:rPr lang="en-US" dirty="0"/>
              <a:t>Simple</a:t>
            </a:r>
          </a:p>
          <a:p>
            <a:pPr lvl="1"/>
            <a:r>
              <a:rPr lang="en-US" dirty="0"/>
              <a:t>Easy to implement</a:t>
            </a:r>
          </a:p>
          <a:p>
            <a:endParaRPr lang="en-US" dirty="0"/>
          </a:p>
        </p:txBody>
      </p:sp>
    </p:spTree>
    <p:extLst>
      <p:ext uri="{BB962C8B-B14F-4D97-AF65-F5344CB8AC3E}">
        <p14:creationId xmlns:p14="http://schemas.microsoft.com/office/powerpoint/2010/main" val="30908219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2: Distributed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21" name="Content Placeholder 4">
            <a:extLst>
              <a:ext uri="{FF2B5EF4-FFF2-40B4-BE49-F238E27FC236}">
                <a16:creationId xmlns:a16="http://schemas.microsoft.com/office/drawing/2014/main" id="{A50AA291-EDA8-8C46-8AC1-75E3B14D3E68}"/>
              </a:ext>
            </a:extLst>
          </p:cNvPr>
          <p:cNvSpPr>
            <a:spLocks noGrp="1"/>
          </p:cNvSpPr>
          <p:nvPr>
            <p:ph sz="quarter" idx="1"/>
          </p:nvPr>
        </p:nvSpPr>
        <p:spPr>
          <a:xfrm>
            <a:off x="457200" y="1219200"/>
            <a:ext cx="8229600" cy="3733800"/>
          </a:xfrm>
        </p:spPr>
        <p:txBody>
          <a:bodyPr>
            <a:normAutofit fontScale="92500" lnSpcReduction="20000"/>
          </a:bodyPr>
          <a:lstStyle/>
          <a:p>
            <a:r>
              <a:rPr lang="en-US" dirty="0"/>
              <a:t>Disadvantages:</a:t>
            </a:r>
          </a:p>
          <a:p>
            <a:pPr lvl="1"/>
            <a:r>
              <a:rPr lang="en-US" dirty="0"/>
              <a:t>The number of messages will increase </a:t>
            </a:r>
            <a:r>
              <a:rPr lang="en-US" b="1" dirty="0"/>
              <a:t>exponentially</a:t>
            </a:r>
            <a:r>
              <a:rPr lang="en-US" dirty="0"/>
              <a:t> with the number of programs that need to access critical resources, leading to high "communication costs"</a:t>
            </a:r>
          </a:p>
          <a:p>
            <a:pPr lvl="2"/>
            <a:r>
              <a:rPr lang="en-US" dirty="0"/>
              <a:t>n programs accessing to critical resources will produce 2n(n-1) messages</a:t>
            </a:r>
          </a:p>
          <a:p>
            <a:pPr lvl="2"/>
            <a:endParaRPr lang="en-US" dirty="0"/>
          </a:p>
          <a:p>
            <a:pPr lvl="1"/>
            <a:r>
              <a:rPr lang="en-US" dirty="0"/>
              <a:t>Once a program fails and the confirmation message cannot be sent, other programs are in a state of waiting for a reply, making the entire system unusable</a:t>
            </a:r>
          </a:p>
        </p:txBody>
      </p:sp>
    </p:spTree>
    <p:extLst>
      <p:ext uri="{BB962C8B-B14F-4D97-AF65-F5344CB8AC3E}">
        <p14:creationId xmlns:p14="http://schemas.microsoft.com/office/powerpoint/2010/main" val="38448660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D07B8-AE07-0042-9942-5E73DA460959}"/>
              </a:ext>
            </a:extLst>
          </p:cNvPr>
          <p:cNvSpPr>
            <a:spLocks noGrp="1"/>
          </p:cNvSpPr>
          <p:nvPr>
            <p:ph type="title"/>
          </p:nvPr>
        </p:nvSpPr>
        <p:spPr/>
        <p:txBody>
          <a:bodyPr/>
          <a:lstStyle/>
          <a:p>
            <a:r>
              <a:rPr lang="en-US" dirty="0"/>
              <a:t>Method 3: Token Ring Algorithm</a:t>
            </a:r>
          </a:p>
        </p:txBody>
      </p:sp>
      <p:sp>
        <p:nvSpPr>
          <p:cNvPr id="3" name="Date Placeholder 2">
            <a:extLst>
              <a:ext uri="{FF2B5EF4-FFF2-40B4-BE49-F238E27FC236}">
                <a16:creationId xmlns:a16="http://schemas.microsoft.com/office/drawing/2014/main" id="{AB16B09C-E98A-804A-963F-7B4A034C8D9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BCC63BA-949F-2F4F-B25E-9B5FDDC494EF}"/>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B43C38E-6FB4-9F43-A7CB-969F6EA76BDA}"/>
              </a:ext>
            </a:extLst>
          </p:cNvPr>
          <p:cNvSpPr>
            <a:spLocks noGrp="1"/>
          </p:cNvSpPr>
          <p:nvPr>
            <p:ph sz="quarter" idx="1"/>
          </p:nvPr>
        </p:nvSpPr>
        <p:spPr>
          <a:xfrm>
            <a:off x="3523326" y="1219200"/>
            <a:ext cx="5163474" cy="4937760"/>
          </a:xfrm>
        </p:spPr>
        <p:txBody>
          <a:bodyPr>
            <a:normAutofit fontScale="85000" lnSpcReduction="20000"/>
          </a:bodyPr>
          <a:lstStyle/>
          <a:p>
            <a:r>
              <a:rPr lang="en-US" dirty="0"/>
              <a:t>How token ring algorithm works?</a:t>
            </a:r>
          </a:p>
          <a:p>
            <a:pPr lvl="1"/>
            <a:r>
              <a:rPr lang="en-US" dirty="0"/>
              <a:t>All programs form a ring structure. Tokens are passed between programs in a clockwise (or counterclockwise) direction.</a:t>
            </a:r>
          </a:p>
          <a:p>
            <a:pPr lvl="1"/>
            <a:endParaRPr lang="en-US" dirty="0"/>
          </a:p>
          <a:p>
            <a:pPr lvl="1"/>
            <a:r>
              <a:rPr lang="en-US" dirty="0"/>
              <a:t>The program that receives the token has the right to access critical resources. After the access is completed, the token is transferred to the next program. </a:t>
            </a:r>
          </a:p>
          <a:p>
            <a:pPr lvl="1"/>
            <a:endParaRPr lang="en-US" dirty="0"/>
          </a:p>
          <a:p>
            <a:pPr lvl="1"/>
            <a:r>
              <a:rPr lang="en-US" dirty="0"/>
              <a:t>If the program does not need to access critical resources, just passes the token to the next program</a:t>
            </a:r>
          </a:p>
        </p:txBody>
      </p:sp>
      <p:grpSp>
        <p:nvGrpSpPr>
          <p:cNvPr id="13" name="Group 12">
            <a:extLst>
              <a:ext uri="{FF2B5EF4-FFF2-40B4-BE49-F238E27FC236}">
                <a16:creationId xmlns:a16="http://schemas.microsoft.com/office/drawing/2014/main" id="{33008DFA-C58E-374D-9318-8A3A3278AB40}"/>
              </a:ext>
            </a:extLst>
          </p:cNvPr>
          <p:cNvGrpSpPr/>
          <p:nvPr/>
        </p:nvGrpSpPr>
        <p:grpSpPr>
          <a:xfrm>
            <a:off x="228600" y="2217737"/>
            <a:ext cx="2975295" cy="2879725"/>
            <a:chOff x="1143000" y="1828800"/>
            <a:chExt cx="4015172" cy="3886200"/>
          </a:xfrm>
        </p:grpSpPr>
        <p:pic>
          <p:nvPicPr>
            <p:cNvPr id="6" name="Picture 5">
              <a:extLst>
                <a:ext uri="{FF2B5EF4-FFF2-40B4-BE49-F238E27FC236}">
                  <a16:creationId xmlns:a16="http://schemas.microsoft.com/office/drawing/2014/main" id="{BB99B432-FF9F-0541-AF37-E9242B33B1C7}"/>
                </a:ext>
              </a:extLst>
            </p:cNvPr>
            <p:cNvPicPr>
              <a:picLocks noChangeAspect="1"/>
            </p:cNvPicPr>
            <p:nvPr/>
          </p:nvPicPr>
          <p:blipFill rotWithShape="1">
            <a:blip r:embed="rId2"/>
            <a:srcRect l="20833" r="24166" b="8429"/>
            <a:stretch/>
          </p:blipFill>
          <p:spPr>
            <a:xfrm>
              <a:off x="1143000" y="1828800"/>
              <a:ext cx="4015172" cy="3886200"/>
            </a:xfrm>
            <a:prstGeom prst="rect">
              <a:avLst/>
            </a:prstGeom>
          </p:spPr>
        </p:pic>
        <p:pic>
          <p:nvPicPr>
            <p:cNvPr id="7" name="Picture 6">
              <a:extLst>
                <a:ext uri="{FF2B5EF4-FFF2-40B4-BE49-F238E27FC236}">
                  <a16:creationId xmlns:a16="http://schemas.microsoft.com/office/drawing/2014/main" id="{15084E2D-D324-BB45-A7E9-7F91C6AA06B5}"/>
                </a:ext>
              </a:extLst>
            </p:cNvPr>
            <p:cNvPicPr>
              <a:picLocks noChangeAspect="1"/>
            </p:cNvPicPr>
            <p:nvPr/>
          </p:nvPicPr>
          <p:blipFill>
            <a:blip r:embed="rId3"/>
            <a:stretch>
              <a:fillRect/>
            </a:stretch>
          </p:blipFill>
          <p:spPr>
            <a:xfrm>
              <a:off x="2971800" y="2057400"/>
              <a:ext cx="444500" cy="228600"/>
            </a:xfrm>
            <a:prstGeom prst="rect">
              <a:avLst/>
            </a:prstGeom>
          </p:spPr>
        </p:pic>
        <p:pic>
          <p:nvPicPr>
            <p:cNvPr id="8" name="Picture 7">
              <a:extLst>
                <a:ext uri="{FF2B5EF4-FFF2-40B4-BE49-F238E27FC236}">
                  <a16:creationId xmlns:a16="http://schemas.microsoft.com/office/drawing/2014/main" id="{433EB935-64EE-9E4B-81EA-1958F0BF3B93}"/>
                </a:ext>
              </a:extLst>
            </p:cNvPr>
            <p:cNvPicPr>
              <a:picLocks noChangeAspect="1"/>
            </p:cNvPicPr>
            <p:nvPr/>
          </p:nvPicPr>
          <p:blipFill>
            <a:blip r:embed="rId3"/>
            <a:stretch>
              <a:fillRect/>
            </a:stretch>
          </p:blipFill>
          <p:spPr>
            <a:xfrm>
              <a:off x="4495800" y="3207226"/>
              <a:ext cx="444500" cy="228600"/>
            </a:xfrm>
            <a:prstGeom prst="rect">
              <a:avLst/>
            </a:prstGeom>
          </p:spPr>
        </p:pic>
        <p:pic>
          <p:nvPicPr>
            <p:cNvPr id="9" name="Picture 8">
              <a:extLst>
                <a:ext uri="{FF2B5EF4-FFF2-40B4-BE49-F238E27FC236}">
                  <a16:creationId xmlns:a16="http://schemas.microsoft.com/office/drawing/2014/main" id="{0A418A0F-4F13-544A-94C8-C1B79F31A122}"/>
                </a:ext>
              </a:extLst>
            </p:cNvPr>
            <p:cNvPicPr>
              <a:picLocks noChangeAspect="1"/>
            </p:cNvPicPr>
            <p:nvPr/>
          </p:nvPicPr>
          <p:blipFill>
            <a:blip r:embed="rId3"/>
            <a:stretch>
              <a:fillRect/>
            </a:stretch>
          </p:blipFill>
          <p:spPr>
            <a:xfrm>
              <a:off x="1295400" y="3124200"/>
              <a:ext cx="457200" cy="228600"/>
            </a:xfrm>
            <a:prstGeom prst="rect">
              <a:avLst/>
            </a:prstGeom>
          </p:spPr>
        </p:pic>
        <p:pic>
          <p:nvPicPr>
            <p:cNvPr id="10" name="Picture 9">
              <a:extLst>
                <a:ext uri="{FF2B5EF4-FFF2-40B4-BE49-F238E27FC236}">
                  <a16:creationId xmlns:a16="http://schemas.microsoft.com/office/drawing/2014/main" id="{EE8929BB-4055-844D-808E-F94567A2B2C0}"/>
                </a:ext>
              </a:extLst>
            </p:cNvPr>
            <p:cNvPicPr>
              <a:picLocks noChangeAspect="1"/>
            </p:cNvPicPr>
            <p:nvPr/>
          </p:nvPicPr>
          <p:blipFill>
            <a:blip r:embed="rId3"/>
            <a:stretch>
              <a:fillRect/>
            </a:stretch>
          </p:blipFill>
          <p:spPr>
            <a:xfrm>
              <a:off x="1524000" y="4953000"/>
              <a:ext cx="457200" cy="228600"/>
            </a:xfrm>
            <a:prstGeom prst="rect">
              <a:avLst/>
            </a:prstGeom>
          </p:spPr>
        </p:pic>
        <p:pic>
          <p:nvPicPr>
            <p:cNvPr id="11" name="Picture 10">
              <a:extLst>
                <a:ext uri="{FF2B5EF4-FFF2-40B4-BE49-F238E27FC236}">
                  <a16:creationId xmlns:a16="http://schemas.microsoft.com/office/drawing/2014/main" id="{928F9E1B-BF0B-C44E-A2C7-7982E1B9B93A}"/>
                </a:ext>
              </a:extLst>
            </p:cNvPr>
            <p:cNvPicPr>
              <a:picLocks noChangeAspect="1"/>
            </p:cNvPicPr>
            <p:nvPr/>
          </p:nvPicPr>
          <p:blipFill>
            <a:blip r:embed="rId3"/>
            <a:stretch>
              <a:fillRect/>
            </a:stretch>
          </p:blipFill>
          <p:spPr>
            <a:xfrm>
              <a:off x="4191000" y="4876800"/>
              <a:ext cx="457200" cy="228600"/>
            </a:xfrm>
            <a:prstGeom prst="rect">
              <a:avLst/>
            </a:prstGeom>
          </p:spPr>
        </p:pic>
        <p:pic>
          <p:nvPicPr>
            <p:cNvPr id="12" name="Picture 11">
              <a:extLst>
                <a:ext uri="{FF2B5EF4-FFF2-40B4-BE49-F238E27FC236}">
                  <a16:creationId xmlns:a16="http://schemas.microsoft.com/office/drawing/2014/main" id="{833AED11-EFF8-DA45-8028-28B0D9CD8906}"/>
                </a:ext>
              </a:extLst>
            </p:cNvPr>
            <p:cNvPicPr>
              <a:picLocks noChangeAspect="1"/>
            </p:cNvPicPr>
            <p:nvPr/>
          </p:nvPicPr>
          <p:blipFill>
            <a:blip r:embed="rId4"/>
            <a:stretch>
              <a:fillRect/>
            </a:stretch>
          </p:blipFill>
          <p:spPr>
            <a:xfrm>
              <a:off x="4619624" y="2311876"/>
              <a:ext cx="333375" cy="254000"/>
            </a:xfrm>
            <a:prstGeom prst="rect">
              <a:avLst/>
            </a:prstGeom>
          </p:spPr>
        </p:pic>
      </p:grpSp>
      <p:sp>
        <p:nvSpPr>
          <p:cNvPr id="14" name="TextBox 13">
            <a:extLst>
              <a:ext uri="{FF2B5EF4-FFF2-40B4-BE49-F238E27FC236}">
                <a16:creationId xmlns:a16="http://schemas.microsoft.com/office/drawing/2014/main" id="{D81F06F2-FE24-5A4B-AF26-01C71F9BCB7B}"/>
              </a:ext>
            </a:extLst>
          </p:cNvPr>
          <p:cNvSpPr txBox="1"/>
          <p:nvPr/>
        </p:nvSpPr>
        <p:spPr>
          <a:xfrm>
            <a:off x="1617632" y="2300479"/>
            <a:ext cx="301686" cy="369332"/>
          </a:xfrm>
          <a:prstGeom prst="rect">
            <a:avLst/>
          </a:prstGeom>
          <a:noFill/>
        </p:spPr>
        <p:txBody>
          <a:bodyPr wrap="none" rtlCol="0">
            <a:spAutoFit/>
          </a:bodyPr>
          <a:lstStyle/>
          <a:p>
            <a:r>
              <a:rPr lang="en-US" dirty="0"/>
              <a:t>1</a:t>
            </a:r>
          </a:p>
        </p:txBody>
      </p:sp>
      <p:sp>
        <p:nvSpPr>
          <p:cNvPr id="15" name="TextBox 14">
            <a:extLst>
              <a:ext uri="{FF2B5EF4-FFF2-40B4-BE49-F238E27FC236}">
                <a16:creationId xmlns:a16="http://schemas.microsoft.com/office/drawing/2014/main" id="{5384E8A5-AF78-554F-A76B-0F68F20921E4}"/>
              </a:ext>
            </a:extLst>
          </p:cNvPr>
          <p:cNvSpPr txBox="1"/>
          <p:nvPr/>
        </p:nvSpPr>
        <p:spPr>
          <a:xfrm>
            <a:off x="2700786" y="3121886"/>
            <a:ext cx="301686" cy="369332"/>
          </a:xfrm>
          <a:prstGeom prst="rect">
            <a:avLst/>
          </a:prstGeom>
          <a:noFill/>
        </p:spPr>
        <p:txBody>
          <a:bodyPr wrap="none" rtlCol="0">
            <a:spAutoFit/>
          </a:bodyPr>
          <a:lstStyle/>
          <a:p>
            <a:r>
              <a:rPr lang="en-US" dirty="0"/>
              <a:t>2</a:t>
            </a:r>
          </a:p>
        </p:txBody>
      </p:sp>
      <p:sp>
        <p:nvSpPr>
          <p:cNvPr id="16" name="TextBox 15">
            <a:extLst>
              <a:ext uri="{FF2B5EF4-FFF2-40B4-BE49-F238E27FC236}">
                <a16:creationId xmlns:a16="http://schemas.microsoft.com/office/drawing/2014/main" id="{D4C917BF-9D10-D54B-98EC-176262313A8C}"/>
              </a:ext>
            </a:extLst>
          </p:cNvPr>
          <p:cNvSpPr txBox="1"/>
          <p:nvPr/>
        </p:nvSpPr>
        <p:spPr>
          <a:xfrm>
            <a:off x="2473182" y="4382610"/>
            <a:ext cx="301686" cy="369332"/>
          </a:xfrm>
          <a:prstGeom prst="rect">
            <a:avLst/>
          </a:prstGeom>
          <a:noFill/>
        </p:spPr>
        <p:txBody>
          <a:bodyPr wrap="none" rtlCol="0">
            <a:spAutoFit/>
          </a:bodyPr>
          <a:lstStyle/>
          <a:p>
            <a:r>
              <a:rPr lang="en-US" dirty="0"/>
              <a:t>3</a:t>
            </a:r>
          </a:p>
        </p:txBody>
      </p:sp>
      <p:sp>
        <p:nvSpPr>
          <p:cNvPr id="17" name="TextBox 16">
            <a:extLst>
              <a:ext uri="{FF2B5EF4-FFF2-40B4-BE49-F238E27FC236}">
                <a16:creationId xmlns:a16="http://schemas.microsoft.com/office/drawing/2014/main" id="{5F6D94C3-16C6-6C45-AC7C-96F600068BC4}"/>
              </a:ext>
            </a:extLst>
          </p:cNvPr>
          <p:cNvSpPr txBox="1"/>
          <p:nvPr/>
        </p:nvSpPr>
        <p:spPr>
          <a:xfrm>
            <a:off x="378056" y="3077677"/>
            <a:ext cx="333746" cy="369332"/>
          </a:xfrm>
          <a:prstGeom prst="rect">
            <a:avLst/>
          </a:prstGeom>
          <a:noFill/>
        </p:spPr>
        <p:txBody>
          <a:bodyPr wrap="none" rtlCol="0">
            <a:spAutoFit/>
          </a:bodyPr>
          <a:lstStyle/>
          <a:p>
            <a:r>
              <a:rPr lang="en-US" dirty="0"/>
              <a:t>N</a:t>
            </a:r>
          </a:p>
        </p:txBody>
      </p:sp>
      <p:sp>
        <p:nvSpPr>
          <p:cNvPr id="18" name="TextBox 17">
            <a:extLst>
              <a:ext uri="{FF2B5EF4-FFF2-40B4-BE49-F238E27FC236}">
                <a16:creationId xmlns:a16="http://schemas.microsoft.com/office/drawing/2014/main" id="{728E87B3-A05B-7B45-A791-854403DE00B7}"/>
              </a:ext>
            </a:extLst>
          </p:cNvPr>
          <p:cNvSpPr txBox="1"/>
          <p:nvPr/>
        </p:nvSpPr>
        <p:spPr>
          <a:xfrm>
            <a:off x="548031" y="4406917"/>
            <a:ext cx="301686" cy="369332"/>
          </a:xfrm>
          <a:prstGeom prst="rect">
            <a:avLst/>
          </a:prstGeom>
          <a:noFill/>
        </p:spPr>
        <p:txBody>
          <a:bodyPr wrap="none" rtlCol="0">
            <a:spAutoFit/>
          </a:bodyPr>
          <a:lstStyle/>
          <a:p>
            <a:r>
              <a:rPr lang="en-US" dirty="0"/>
              <a:t>4</a:t>
            </a:r>
          </a:p>
        </p:txBody>
      </p:sp>
      <p:sp>
        <p:nvSpPr>
          <p:cNvPr id="19" name="TextBox 18">
            <a:extLst>
              <a:ext uri="{FF2B5EF4-FFF2-40B4-BE49-F238E27FC236}">
                <a16:creationId xmlns:a16="http://schemas.microsoft.com/office/drawing/2014/main" id="{D04A2C5F-EDA8-A746-8841-EF5A8EEF4234}"/>
              </a:ext>
            </a:extLst>
          </p:cNvPr>
          <p:cNvSpPr txBox="1"/>
          <p:nvPr/>
        </p:nvSpPr>
        <p:spPr>
          <a:xfrm>
            <a:off x="2408774" y="2202467"/>
            <a:ext cx="732188" cy="369332"/>
          </a:xfrm>
          <a:prstGeom prst="rect">
            <a:avLst/>
          </a:prstGeom>
          <a:noFill/>
        </p:spPr>
        <p:txBody>
          <a:bodyPr wrap="none" rtlCol="0">
            <a:spAutoFit/>
          </a:bodyPr>
          <a:lstStyle/>
          <a:p>
            <a:r>
              <a:rPr lang="en-US" dirty="0"/>
              <a:t>Token</a:t>
            </a:r>
          </a:p>
        </p:txBody>
      </p:sp>
    </p:spTree>
    <p:extLst>
      <p:ext uri="{BB962C8B-B14F-4D97-AF65-F5344CB8AC3E}">
        <p14:creationId xmlns:p14="http://schemas.microsoft.com/office/powerpoint/2010/main" val="1861352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a:t>
            </a:r>
            <a:r>
              <a:rPr lang="en-US" altLang="zh-CN" sz="3600" b="1" dirty="0">
                <a:cs typeface="Calibri" pitchFamily="34" charset="0"/>
              </a:rPr>
              <a:t>7172</a:t>
            </a:r>
            <a:br>
              <a:rPr lang="en-US" sz="3600" b="1" dirty="0">
                <a:cs typeface="Calibri" pitchFamily="34" charset="0"/>
              </a:rPr>
            </a:br>
            <a:r>
              <a:rPr lang="en-US" dirty="0"/>
              <a:t>Parallel and Distributed Computation</a:t>
            </a:r>
            <a:br>
              <a:rPr lang="en-US" sz="3600" b="1" dirty="0">
                <a:cs typeface="Calibri" pitchFamily="34" charset="0"/>
              </a:rPr>
            </a:br>
            <a:br>
              <a:rPr lang="en-US" sz="3600" b="1" dirty="0">
                <a:solidFill>
                  <a:srgbClr val="C00000"/>
                </a:solidFill>
                <a:cs typeface="Calibri" pitchFamily="34" charset="0"/>
              </a:rPr>
            </a:br>
            <a:r>
              <a:rPr lang="en-US" dirty="0">
                <a:solidFill>
                  <a:srgbClr val="C00000"/>
                </a:solidFill>
                <a:cs typeface="Calibri" pitchFamily="34" charset="0"/>
              </a:rPr>
              <a:t>Distributed Mutex and Election</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DAE96-E96E-FF49-B94B-078F4A46958F}"/>
              </a:ext>
            </a:extLst>
          </p:cNvPr>
          <p:cNvSpPr>
            <a:spLocks noGrp="1"/>
          </p:cNvSpPr>
          <p:nvPr>
            <p:ph type="title"/>
          </p:nvPr>
        </p:nvSpPr>
        <p:spPr/>
        <p:txBody>
          <a:bodyPr/>
          <a:lstStyle/>
          <a:p>
            <a:r>
              <a:rPr lang="en-US" dirty="0"/>
              <a:t>Scenario using Token Ring Algorithm</a:t>
            </a:r>
          </a:p>
        </p:txBody>
      </p:sp>
      <p:sp>
        <p:nvSpPr>
          <p:cNvPr id="3" name="Date Placeholder 2">
            <a:extLst>
              <a:ext uri="{FF2B5EF4-FFF2-40B4-BE49-F238E27FC236}">
                <a16:creationId xmlns:a16="http://schemas.microsoft.com/office/drawing/2014/main" id="{667394AA-6463-9644-8C70-632CE9FBB4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B0AA706-0D5C-114B-809D-B2AEB8029EA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4229710-22C1-8F49-9B36-0C62609D2C9E}"/>
              </a:ext>
            </a:extLst>
          </p:cNvPr>
          <p:cNvSpPr>
            <a:spLocks noGrp="1"/>
          </p:cNvSpPr>
          <p:nvPr>
            <p:ph sz="quarter" idx="1"/>
          </p:nvPr>
        </p:nvSpPr>
        <p:spPr>
          <a:xfrm>
            <a:off x="457200" y="1219200"/>
            <a:ext cx="4191000" cy="2590800"/>
          </a:xfrm>
        </p:spPr>
        <p:txBody>
          <a:bodyPr>
            <a:normAutofit fontScale="77500" lnSpcReduction="20000"/>
          </a:bodyPr>
          <a:lstStyle/>
          <a:p>
            <a:r>
              <a:rPr lang="en-US" dirty="0"/>
              <a:t>Walkie-talkie:</a:t>
            </a:r>
          </a:p>
          <a:p>
            <a:pPr lvl="1"/>
            <a:r>
              <a:rPr lang="en-US" altLang="zh-CN" dirty="0"/>
              <a:t>Can send or receive messages</a:t>
            </a:r>
          </a:p>
          <a:p>
            <a:pPr lvl="1"/>
            <a:r>
              <a:rPr lang="en-US" altLang="zh-CN" dirty="0"/>
              <a:t>Every time only one walkie-talkie can send</a:t>
            </a:r>
          </a:p>
          <a:p>
            <a:pPr lvl="1"/>
            <a:r>
              <a:rPr lang="en-US" altLang="zh-CN" dirty="0"/>
              <a:t>The walkie-talkie that holds the token can send and others just receive</a:t>
            </a:r>
          </a:p>
        </p:txBody>
      </p:sp>
      <p:pic>
        <p:nvPicPr>
          <p:cNvPr id="6" name="Picture 5">
            <a:extLst>
              <a:ext uri="{FF2B5EF4-FFF2-40B4-BE49-F238E27FC236}">
                <a16:creationId xmlns:a16="http://schemas.microsoft.com/office/drawing/2014/main" id="{1AAA97C1-3F85-114E-A320-BBB49C320E23}"/>
              </a:ext>
            </a:extLst>
          </p:cNvPr>
          <p:cNvPicPr>
            <a:picLocks noChangeAspect="1"/>
          </p:cNvPicPr>
          <p:nvPr/>
        </p:nvPicPr>
        <p:blipFill>
          <a:blip r:embed="rId2"/>
          <a:stretch>
            <a:fillRect/>
          </a:stretch>
        </p:blipFill>
        <p:spPr>
          <a:xfrm>
            <a:off x="4800600" y="3203575"/>
            <a:ext cx="4038600" cy="2692400"/>
          </a:xfrm>
          <a:prstGeom prst="rect">
            <a:avLst/>
          </a:prstGeom>
        </p:spPr>
      </p:pic>
      <p:pic>
        <p:nvPicPr>
          <p:cNvPr id="7" name="Picture 6">
            <a:extLst>
              <a:ext uri="{FF2B5EF4-FFF2-40B4-BE49-F238E27FC236}">
                <a16:creationId xmlns:a16="http://schemas.microsoft.com/office/drawing/2014/main" id="{1BBC60F9-73A3-1440-BA1F-E6EFD9624597}"/>
              </a:ext>
            </a:extLst>
          </p:cNvPr>
          <p:cNvPicPr>
            <a:picLocks noChangeAspect="1"/>
          </p:cNvPicPr>
          <p:nvPr/>
        </p:nvPicPr>
        <p:blipFill>
          <a:blip r:embed="rId3"/>
          <a:stretch>
            <a:fillRect/>
          </a:stretch>
        </p:blipFill>
        <p:spPr>
          <a:xfrm>
            <a:off x="5908675" y="1527175"/>
            <a:ext cx="1822450" cy="1290717"/>
          </a:xfrm>
          <a:prstGeom prst="rect">
            <a:avLst/>
          </a:prstGeom>
        </p:spPr>
      </p:pic>
      <p:pic>
        <p:nvPicPr>
          <p:cNvPr id="16" name="Picture 15">
            <a:extLst>
              <a:ext uri="{FF2B5EF4-FFF2-40B4-BE49-F238E27FC236}">
                <a16:creationId xmlns:a16="http://schemas.microsoft.com/office/drawing/2014/main" id="{CB05833B-B923-B64A-800D-77EB075412F4}"/>
              </a:ext>
            </a:extLst>
          </p:cNvPr>
          <p:cNvPicPr>
            <a:picLocks noChangeAspect="1"/>
          </p:cNvPicPr>
          <p:nvPr/>
        </p:nvPicPr>
        <p:blipFill>
          <a:blip r:embed="rId4"/>
          <a:stretch>
            <a:fillRect/>
          </a:stretch>
        </p:blipFill>
        <p:spPr>
          <a:xfrm>
            <a:off x="1066800" y="3962400"/>
            <a:ext cx="2247900" cy="2197100"/>
          </a:xfrm>
          <a:prstGeom prst="rect">
            <a:avLst/>
          </a:prstGeom>
        </p:spPr>
      </p:pic>
    </p:spTree>
    <p:extLst>
      <p:ext uri="{BB962C8B-B14F-4D97-AF65-F5344CB8AC3E}">
        <p14:creationId xmlns:p14="http://schemas.microsoft.com/office/powerpoint/2010/main" val="31800722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DAE96-E96E-FF49-B94B-078F4A46958F}"/>
              </a:ext>
            </a:extLst>
          </p:cNvPr>
          <p:cNvSpPr>
            <a:spLocks noGrp="1"/>
          </p:cNvSpPr>
          <p:nvPr>
            <p:ph type="title"/>
          </p:nvPr>
        </p:nvSpPr>
        <p:spPr/>
        <p:txBody>
          <a:bodyPr/>
          <a:lstStyle/>
          <a:p>
            <a:r>
              <a:rPr lang="en-US" dirty="0"/>
              <a:t>Distributed Mutex</a:t>
            </a:r>
          </a:p>
        </p:txBody>
      </p:sp>
      <p:sp>
        <p:nvSpPr>
          <p:cNvPr id="3" name="Date Placeholder 2">
            <a:extLst>
              <a:ext uri="{FF2B5EF4-FFF2-40B4-BE49-F238E27FC236}">
                <a16:creationId xmlns:a16="http://schemas.microsoft.com/office/drawing/2014/main" id="{667394AA-6463-9644-8C70-632CE9FBB4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B0AA706-0D5C-114B-809D-B2AEB8029EA8}"/>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4229710-22C1-8F49-9B36-0C62609D2C9E}"/>
              </a:ext>
            </a:extLst>
          </p:cNvPr>
          <p:cNvSpPr>
            <a:spLocks noGrp="1"/>
          </p:cNvSpPr>
          <p:nvPr>
            <p:ph sz="quarter" idx="1"/>
          </p:nvPr>
        </p:nvSpPr>
        <p:spPr>
          <a:xfrm>
            <a:off x="457200" y="1981200"/>
            <a:ext cx="4191000" cy="4191000"/>
          </a:xfrm>
        </p:spPr>
        <p:txBody>
          <a:bodyPr>
            <a:normAutofit/>
          </a:bodyPr>
          <a:lstStyle/>
          <a:p>
            <a:r>
              <a:rPr lang="en-US" dirty="0"/>
              <a:t>Centralized algorithm</a:t>
            </a:r>
          </a:p>
          <a:p>
            <a:endParaRPr lang="en-US" dirty="0"/>
          </a:p>
          <a:p>
            <a:r>
              <a:rPr lang="en-US" dirty="0"/>
              <a:t>Distributed algorithm</a:t>
            </a:r>
          </a:p>
          <a:p>
            <a:endParaRPr lang="en-US" dirty="0"/>
          </a:p>
          <a:p>
            <a:r>
              <a:rPr lang="en-US" dirty="0"/>
              <a:t>Token Ring Algorithm</a:t>
            </a:r>
            <a:endParaRPr lang="en-US" altLang="zh-CN" dirty="0"/>
          </a:p>
        </p:txBody>
      </p:sp>
      <p:pic>
        <p:nvPicPr>
          <p:cNvPr id="16" name="Picture 15">
            <a:extLst>
              <a:ext uri="{FF2B5EF4-FFF2-40B4-BE49-F238E27FC236}">
                <a16:creationId xmlns:a16="http://schemas.microsoft.com/office/drawing/2014/main" id="{CB05833B-B923-B64A-800D-77EB075412F4}"/>
              </a:ext>
            </a:extLst>
          </p:cNvPr>
          <p:cNvPicPr>
            <a:picLocks noChangeAspect="1"/>
          </p:cNvPicPr>
          <p:nvPr/>
        </p:nvPicPr>
        <p:blipFill>
          <a:blip r:embed="rId2"/>
          <a:stretch>
            <a:fillRect/>
          </a:stretch>
        </p:blipFill>
        <p:spPr>
          <a:xfrm>
            <a:off x="5828464" y="4492811"/>
            <a:ext cx="2247900" cy="2197100"/>
          </a:xfrm>
          <a:prstGeom prst="rect">
            <a:avLst/>
          </a:prstGeom>
        </p:spPr>
      </p:pic>
      <p:pic>
        <p:nvPicPr>
          <p:cNvPr id="8" name="Picture 7">
            <a:extLst>
              <a:ext uri="{FF2B5EF4-FFF2-40B4-BE49-F238E27FC236}">
                <a16:creationId xmlns:a16="http://schemas.microsoft.com/office/drawing/2014/main" id="{0F4300BA-2ADA-2245-8BB4-1C2997671EB7}"/>
              </a:ext>
            </a:extLst>
          </p:cNvPr>
          <p:cNvPicPr>
            <a:picLocks noChangeAspect="1"/>
          </p:cNvPicPr>
          <p:nvPr/>
        </p:nvPicPr>
        <p:blipFill>
          <a:blip r:embed="rId3"/>
          <a:stretch>
            <a:fillRect/>
          </a:stretch>
        </p:blipFill>
        <p:spPr>
          <a:xfrm>
            <a:off x="4876800" y="1304132"/>
            <a:ext cx="4191000" cy="1167818"/>
          </a:xfrm>
          <a:prstGeom prst="rect">
            <a:avLst/>
          </a:prstGeom>
        </p:spPr>
      </p:pic>
      <p:pic>
        <p:nvPicPr>
          <p:cNvPr id="9" name="Picture 8">
            <a:extLst>
              <a:ext uri="{FF2B5EF4-FFF2-40B4-BE49-F238E27FC236}">
                <a16:creationId xmlns:a16="http://schemas.microsoft.com/office/drawing/2014/main" id="{DDFF55DA-DFA5-7C4E-B111-1369EB440DE8}"/>
              </a:ext>
            </a:extLst>
          </p:cNvPr>
          <p:cNvPicPr>
            <a:picLocks noChangeAspect="1"/>
          </p:cNvPicPr>
          <p:nvPr/>
        </p:nvPicPr>
        <p:blipFill>
          <a:blip r:embed="rId4"/>
          <a:stretch>
            <a:fillRect/>
          </a:stretch>
        </p:blipFill>
        <p:spPr>
          <a:xfrm>
            <a:off x="5406189" y="2822026"/>
            <a:ext cx="3092450" cy="1398099"/>
          </a:xfrm>
          <a:prstGeom prst="rect">
            <a:avLst/>
          </a:prstGeom>
        </p:spPr>
      </p:pic>
    </p:spTree>
    <p:extLst>
      <p:ext uri="{BB962C8B-B14F-4D97-AF65-F5344CB8AC3E}">
        <p14:creationId xmlns:p14="http://schemas.microsoft.com/office/powerpoint/2010/main" val="14234607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9DFE8-BE99-FA49-892D-F7737D1DB396}"/>
              </a:ext>
            </a:extLst>
          </p:cNvPr>
          <p:cNvSpPr>
            <a:spLocks noGrp="1"/>
          </p:cNvSpPr>
          <p:nvPr>
            <p:ph type="title"/>
          </p:nvPr>
        </p:nvSpPr>
        <p:spPr/>
        <p:txBody>
          <a:bodyPr/>
          <a:lstStyle/>
          <a:p>
            <a:r>
              <a:rPr lang="en-US" dirty="0"/>
              <a:t>Why we need Distributed Election?</a:t>
            </a:r>
          </a:p>
        </p:txBody>
      </p:sp>
      <p:sp>
        <p:nvSpPr>
          <p:cNvPr id="3" name="Date Placeholder 2">
            <a:extLst>
              <a:ext uri="{FF2B5EF4-FFF2-40B4-BE49-F238E27FC236}">
                <a16:creationId xmlns:a16="http://schemas.microsoft.com/office/drawing/2014/main" id="{23D1ADD3-53FF-9347-BBE3-6FC2B91E64E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4CBF9FA-4EA4-4E49-BF65-B2436657C900}"/>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D61FAF00-2373-9844-8562-7EF3DA788829}"/>
              </a:ext>
            </a:extLst>
          </p:cNvPr>
          <p:cNvSpPr>
            <a:spLocks noGrp="1"/>
          </p:cNvSpPr>
          <p:nvPr>
            <p:ph sz="quarter" idx="1"/>
          </p:nvPr>
        </p:nvSpPr>
        <p:spPr>
          <a:xfrm>
            <a:off x="457200" y="1219200"/>
            <a:ext cx="8229600" cy="1143000"/>
          </a:xfrm>
        </p:spPr>
        <p:txBody>
          <a:bodyPr>
            <a:normAutofit fontScale="92500"/>
          </a:bodyPr>
          <a:lstStyle/>
          <a:p>
            <a:r>
              <a:rPr lang="en-US" dirty="0"/>
              <a:t>Master node is so important in distributed system</a:t>
            </a:r>
          </a:p>
          <a:p>
            <a:pPr lvl="1"/>
            <a:r>
              <a:rPr lang="en-US" dirty="0"/>
              <a:t>Scheduling and managing other nodes</a:t>
            </a:r>
          </a:p>
        </p:txBody>
      </p:sp>
      <p:pic>
        <p:nvPicPr>
          <p:cNvPr id="6" name="Picture 5">
            <a:extLst>
              <a:ext uri="{FF2B5EF4-FFF2-40B4-BE49-F238E27FC236}">
                <a16:creationId xmlns:a16="http://schemas.microsoft.com/office/drawing/2014/main" id="{B3495729-3D3F-EB45-AF49-CE47723F4F86}"/>
              </a:ext>
            </a:extLst>
          </p:cNvPr>
          <p:cNvPicPr>
            <a:picLocks noChangeAspect="1"/>
          </p:cNvPicPr>
          <p:nvPr/>
        </p:nvPicPr>
        <p:blipFill>
          <a:blip r:embed="rId2"/>
          <a:stretch>
            <a:fillRect/>
          </a:stretch>
        </p:blipFill>
        <p:spPr>
          <a:xfrm>
            <a:off x="101990" y="3227725"/>
            <a:ext cx="4470010" cy="2508250"/>
          </a:xfrm>
          <a:prstGeom prst="rect">
            <a:avLst/>
          </a:prstGeom>
        </p:spPr>
      </p:pic>
      <p:pic>
        <p:nvPicPr>
          <p:cNvPr id="7" name="Picture 6">
            <a:extLst>
              <a:ext uri="{FF2B5EF4-FFF2-40B4-BE49-F238E27FC236}">
                <a16:creationId xmlns:a16="http://schemas.microsoft.com/office/drawing/2014/main" id="{1437AA4B-C06F-7647-A75A-40A93AA7E890}"/>
              </a:ext>
            </a:extLst>
          </p:cNvPr>
          <p:cNvPicPr>
            <a:picLocks noChangeAspect="1"/>
          </p:cNvPicPr>
          <p:nvPr/>
        </p:nvPicPr>
        <p:blipFill>
          <a:blip r:embed="rId3"/>
          <a:stretch>
            <a:fillRect/>
          </a:stretch>
        </p:blipFill>
        <p:spPr>
          <a:xfrm>
            <a:off x="4876800" y="3341527"/>
            <a:ext cx="4267200" cy="2394448"/>
          </a:xfrm>
          <a:prstGeom prst="rect">
            <a:avLst/>
          </a:prstGeom>
        </p:spPr>
      </p:pic>
      <p:sp>
        <p:nvSpPr>
          <p:cNvPr id="8" name="Rounded Rectangular Callout 7">
            <a:extLst>
              <a:ext uri="{FF2B5EF4-FFF2-40B4-BE49-F238E27FC236}">
                <a16:creationId xmlns:a16="http://schemas.microsoft.com/office/drawing/2014/main" id="{11A5AE85-5E59-C947-964D-59E8DF2FDEEA}"/>
              </a:ext>
            </a:extLst>
          </p:cNvPr>
          <p:cNvSpPr/>
          <p:nvPr/>
        </p:nvSpPr>
        <p:spPr>
          <a:xfrm>
            <a:off x="5410200" y="5486400"/>
            <a:ext cx="1600200" cy="762000"/>
          </a:xfrm>
          <a:prstGeom prst="wedgeRoundRectCallout">
            <a:avLst>
              <a:gd name="adj1" fmla="val -43947"/>
              <a:gd name="adj2" fmla="val -110085"/>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a:t>What will happen when the master node crashed?</a:t>
            </a:r>
          </a:p>
        </p:txBody>
      </p:sp>
    </p:spTree>
    <p:extLst>
      <p:ext uri="{BB962C8B-B14F-4D97-AF65-F5344CB8AC3E}">
        <p14:creationId xmlns:p14="http://schemas.microsoft.com/office/powerpoint/2010/main" val="1358200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7CCD6CDA-C61F-A340-8609-3D669A91106C}"/>
              </a:ext>
            </a:extLst>
          </p:cNvPr>
          <p:cNvSpPr>
            <a:spLocks noGrp="1"/>
          </p:cNvSpPr>
          <p:nvPr>
            <p:ph sz="quarter" idx="1"/>
          </p:nvPr>
        </p:nvSpPr>
        <p:spPr/>
        <p:txBody>
          <a:bodyPr>
            <a:normAutofit fontScale="77500" lnSpcReduction="20000"/>
          </a:bodyPr>
          <a:lstStyle/>
          <a:p>
            <a:r>
              <a:rPr lang="en-US" dirty="0"/>
              <a:t>Nodes have two types: normal nodes and master nodes. </a:t>
            </a:r>
          </a:p>
          <a:p>
            <a:endParaRPr lang="en-US" dirty="0"/>
          </a:p>
          <a:p>
            <a:r>
              <a:rPr lang="en-US" dirty="0"/>
              <a:t>During initialization, all nodes are normal nodes, and have the right to become masters. However, after the election, only one node becomes the master node, and all other nodes are normal nodes. The node with the </a:t>
            </a:r>
            <a:r>
              <a:rPr lang="en-US" i="1" u="sng" dirty="0">
                <a:solidFill>
                  <a:schemeClr val="accent2"/>
                </a:solidFill>
              </a:rPr>
              <a:t>highest ID number</a:t>
            </a:r>
            <a:r>
              <a:rPr lang="en-US" dirty="0"/>
              <a:t> from amongst the non-failed nodes is selected as the coordinator.</a:t>
            </a:r>
          </a:p>
          <a:p>
            <a:endParaRPr lang="en-US" dirty="0"/>
          </a:p>
          <a:p>
            <a:r>
              <a:rPr lang="en-US" dirty="0"/>
              <a:t>The master will be reelected if and only if the master node fails or loses connect with other nodes.</a:t>
            </a:r>
          </a:p>
        </p:txBody>
      </p:sp>
    </p:spTree>
    <p:extLst>
      <p:ext uri="{BB962C8B-B14F-4D97-AF65-F5344CB8AC3E}">
        <p14:creationId xmlns:p14="http://schemas.microsoft.com/office/powerpoint/2010/main" val="34250246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9090F-618F-AF40-BD9C-A6F1DA02101A}"/>
              </a:ext>
            </a:extLst>
          </p:cNvPr>
          <p:cNvSpPr>
            <a:spLocks noGrp="1"/>
          </p:cNvSpPr>
          <p:nvPr>
            <p:ph type="title"/>
          </p:nvPr>
        </p:nvSpPr>
        <p:spPr/>
        <p:txBody>
          <a:bodyPr/>
          <a:lstStyle/>
          <a:p>
            <a:r>
              <a:rPr lang="en-US" dirty="0"/>
              <a:t>Bully algorithm example in MongoDB</a:t>
            </a:r>
          </a:p>
        </p:txBody>
      </p:sp>
      <p:sp>
        <p:nvSpPr>
          <p:cNvPr id="3" name="Date Placeholder 2">
            <a:extLst>
              <a:ext uri="{FF2B5EF4-FFF2-40B4-BE49-F238E27FC236}">
                <a16:creationId xmlns:a16="http://schemas.microsoft.com/office/drawing/2014/main" id="{BD7D9A99-D3B3-1D4C-BCC3-8AE966DE34F9}"/>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ABD11B6-6FD4-CC4C-8EA7-E038041BD552}"/>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D93C01F5-AF62-C445-A2C0-F0E0BD51A6D1}"/>
              </a:ext>
            </a:extLst>
          </p:cNvPr>
          <p:cNvSpPr>
            <a:spLocks noGrp="1"/>
          </p:cNvSpPr>
          <p:nvPr>
            <p:ph sz="quarter" idx="1"/>
          </p:nvPr>
        </p:nvSpPr>
        <p:spPr>
          <a:xfrm>
            <a:off x="457200" y="1219200"/>
            <a:ext cx="6172200" cy="2667000"/>
          </a:xfrm>
        </p:spPr>
        <p:txBody>
          <a:bodyPr>
            <a:normAutofit fontScale="92500" lnSpcReduction="10000"/>
          </a:bodyPr>
          <a:lstStyle/>
          <a:p>
            <a:r>
              <a:rPr lang="en-US" dirty="0"/>
              <a:t>How MongoDB deals with failure: </a:t>
            </a:r>
          </a:p>
          <a:p>
            <a:pPr lvl="1"/>
            <a:r>
              <a:rPr lang="en-US" dirty="0"/>
              <a:t>The node's last operation timestamp is used to represent the ID</a:t>
            </a:r>
          </a:p>
          <a:p>
            <a:pPr lvl="1"/>
            <a:r>
              <a:rPr lang="en-US" dirty="0"/>
              <a:t>The node with the latest timestamp has the largest ID, thus the live node with the latest timestamp is the master node</a:t>
            </a:r>
          </a:p>
        </p:txBody>
      </p:sp>
      <p:pic>
        <p:nvPicPr>
          <p:cNvPr id="6" name="Picture 5">
            <a:extLst>
              <a:ext uri="{FF2B5EF4-FFF2-40B4-BE49-F238E27FC236}">
                <a16:creationId xmlns:a16="http://schemas.microsoft.com/office/drawing/2014/main" id="{93DB0982-6EE2-084C-841F-7892C4ED6D89}"/>
              </a:ext>
            </a:extLst>
          </p:cNvPr>
          <p:cNvPicPr>
            <a:picLocks noChangeAspect="1"/>
          </p:cNvPicPr>
          <p:nvPr/>
        </p:nvPicPr>
        <p:blipFill>
          <a:blip r:embed="rId2"/>
          <a:stretch>
            <a:fillRect/>
          </a:stretch>
        </p:blipFill>
        <p:spPr>
          <a:xfrm>
            <a:off x="6934200" y="1828800"/>
            <a:ext cx="1828800" cy="1828800"/>
          </a:xfrm>
          <a:prstGeom prst="rect">
            <a:avLst/>
          </a:prstGeom>
        </p:spPr>
      </p:pic>
      <p:pic>
        <p:nvPicPr>
          <p:cNvPr id="7" name="Picture 6">
            <a:extLst>
              <a:ext uri="{FF2B5EF4-FFF2-40B4-BE49-F238E27FC236}">
                <a16:creationId xmlns:a16="http://schemas.microsoft.com/office/drawing/2014/main" id="{47E59E32-0237-3E43-A8AA-4F94CEF3797F}"/>
              </a:ext>
            </a:extLst>
          </p:cNvPr>
          <p:cNvPicPr>
            <a:picLocks noChangeAspect="1"/>
          </p:cNvPicPr>
          <p:nvPr/>
        </p:nvPicPr>
        <p:blipFill>
          <a:blip r:embed="rId3"/>
          <a:stretch>
            <a:fillRect/>
          </a:stretch>
        </p:blipFill>
        <p:spPr>
          <a:xfrm>
            <a:off x="2514600" y="4038600"/>
            <a:ext cx="4292600" cy="2679700"/>
          </a:xfrm>
          <a:prstGeom prst="rect">
            <a:avLst/>
          </a:prstGeom>
        </p:spPr>
      </p:pic>
      <p:sp>
        <p:nvSpPr>
          <p:cNvPr id="8" name="TextBox 7">
            <a:extLst>
              <a:ext uri="{FF2B5EF4-FFF2-40B4-BE49-F238E27FC236}">
                <a16:creationId xmlns:a16="http://schemas.microsoft.com/office/drawing/2014/main" id="{8D877B34-0853-4A49-B82E-2E353521F76A}"/>
              </a:ext>
            </a:extLst>
          </p:cNvPr>
          <p:cNvSpPr txBox="1"/>
          <p:nvPr/>
        </p:nvSpPr>
        <p:spPr>
          <a:xfrm>
            <a:off x="6807200" y="4975590"/>
            <a:ext cx="378630" cy="369332"/>
          </a:xfrm>
          <a:prstGeom prst="rect">
            <a:avLst/>
          </a:prstGeom>
          <a:noFill/>
        </p:spPr>
        <p:txBody>
          <a:bodyPr wrap="none" rtlCol="0">
            <a:spAutoFit/>
          </a:bodyPr>
          <a:lstStyle/>
          <a:p>
            <a:r>
              <a:rPr lang="en-US" dirty="0"/>
              <a:t>t3</a:t>
            </a:r>
          </a:p>
        </p:txBody>
      </p:sp>
      <p:sp>
        <p:nvSpPr>
          <p:cNvPr id="9" name="TextBox 8">
            <a:extLst>
              <a:ext uri="{FF2B5EF4-FFF2-40B4-BE49-F238E27FC236}">
                <a16:creationId xmlns:a16="http://schemas.microsoft.com/office/drawing/2014/main" id="{1F9DB2AE-620B-2F40-84B6-F37C6D1A6446}"/>
              </a:ext>
            </a:extLst>
          </p:cNvPr>
          <p:cNvSpPr txBox="1"/>
          <p:nvPr/>
        </p:nvSpPr>
        <p:spPr>
          <a:xfrm>
            <a:off x="2107184" y="4936609"/>
            <a:ext cx="378630" cy="369332"/>
          </a:xfrm>
          <a:prstGeom prst="rect">
            <a:avLst/>
          </a:prstGeom>
          <a:noFill/>
        </p:spPr>
        <p:txBody>
          <a:bodyPr wrap="none" rtlCol="0">
            <a:spAutoFit/>
          </a:bodyPr>
          <a:lstStyle/>
          <a:p>
            <a:r>
              <a:rPr lang="en-US" dirty="0"/>
              <a:t>t0</a:t>
            </a:r>
          </a:p>
        </p:txBody>
      </p:sp>
      <p:sp>
        <p:nvSpPr>
          <p:cNvPr id="10" name="TextBox 9">
            <a:extLst>
              <a:ext uri="{FF2B5EF4-FFF2-40B4-BE49-F238E27FC236}">
                <a16:creationId xmlns:a16="http://schemas.microsoft.com/office/drawing/2014/main" id="{F2F405BD-59AE-4F45-9CF9-CBD06EA624DF}"/>
              </a:ext>
            </a:extLst>
          </p:cNvPr>
          <p:cNvSpPr txBox="1"/>
          <p:nvPr/>
        </p:nvSpPr>
        <p:spPr>
          <a:xfrm>
            <a:off x="2622634" y="5987018"/>
            <a:ext cx="378630" cy="369332"/>
          </a:xfrm>
          <a:prstGeom prst="rect">
            <a:avLst/>
          </a:prstGeom>
          <a:noFill/>
        </p:spPr>
        <p:txBody>
          <a:bodyPr wrap="none" rtlCol="0">
            <a:spAutoFit/>
          </a:bodyPr>
          <a:lstStyle/>
          <a:p>
            <a:r>
              <a:rPr lang="en-US" dirty="0"/>
              <a:t>t2</a:t>
            </a:r>
          </a:p>
        </p:txBody>
      </p:sp>
      <p:sp>
        <p:nvSpPr>
          <p:cNvPr id="11" name="TextBox 10">
            <a:extLst>
              <a:ext uri="{FF2B5EF4-FFF2-40B4-BE49-F238E27FC236}">
                <a16:creationId xmlns:a16="http://schemas.microsoft.com/office/drawing/2014/main" id="{E40D3D6F-8C66-3A47-BBFB-5D149DD89E64}"/>
              </a:ext>
            </a:extLst>
          </p:cNvPr>
          <p:cNvSpPr txBox="1"/>
          <p:nvPr/>
        </p:nvSpPr>
        <p:spPr>
          <a:xfrm>
            <a:off x="6269058" y="5910818"/>
            <a:ext cx="378630" cy="369332"/>
          </a:xfrm>
          <a:prstGeom prst="rect">
            <a:avLst/>
          </a:prstGeom>
          <a:noFill/>
        </p:spPr>
        <p:txBody>
          <a:bodyPr wrap="none" rtlCol="0">
            <a:spAutoFit/>
          </a:bodyPr>
          <a:lstStyle/>
          <a:p>
            <a:r>
              <a:rPr lang="en-US" dirty="0"/>
              <a:t>t1</a:t>
            </a:r>
          </a:p>
        </p:txBody>
      </p:sp>
    </p:spTree>
    <p:extLst>
      <p:ext uri="{BB962C8B-B14F-4D97-AF65-F5344CB8AC3E}">
        <p14:creationId xmlns:p14="http://schemas.microsoft.com/office/powerpoint/2010/main" val="32967581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lstStyle/>
          <a:p>
            <a:r>
              <a:rPr lang="en-US" dirty="0"/>
              <a:t>Advantages:</a:t>
            </a:r>
          </a:p>
          <a:p>
            <a:pPr lvl="1"/>
            <a:r>
              <a:rPr lang="en-US" dirty="0"/>
              <a:t>Fast election speed</a:t>
            </a:r>
          </a:p>
          <a:p>
            <a:pPr lvl="1"/>
            <a:r>
              <a:rPr lang="en-US" dirty="0"/>
              <a:t>low algorithm complexity</a:t>
            </a:r>
          </a:p>
          <a:p>
            <a:pPr lvl="1"/>
            <a:r>
              <a:rPr lang="en-US" dirty="0"/>
              <a:t>simple and easy to implement (who lives and who has the largest ID is the master node)</a:t>
            </a:r>
          </a:p>
        </p:txBody>
      </p:sp>
    </p:spTree>
    <p:extLst>
      <p:ext uri="{BB962C8B-B14F-4D97-AF65-F5344CB8AC3E}">
        <p14:creationId xmlns:p14="http://schemas.microsoft.com/office/powerpoint/2010/main" val="18413539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1. Bully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normAutofit/>
          </a:bodyPr>
          <a:lstStyle/>
          <a:p>
            <a:r>
              <a:rPr lang="en-US" dirty="0"/>
              <a:t>Disadvantages:</a:t>
            </a:r>
          </a:p>
          <a:p>
            <a:pPr lvl="1"/>
            <a:r>
              <a:rPr lang="en-US" dirty="0"/>
              <a:t>Each node needs to have global node information (all node IDs), so additional information needs to be stored </a:t>
            </a:r>
            <a:r>
              <a:rPr lang="en-US" dirty="0">
                <a:sym typeface="Wingdings" pitchFamily="2" charset="2"/>
              </a:rPr>
              <a:t> too much data</a:t>
            </a:r>
            <a:endParaRPr lang="en-US" dirty="0"/>
          </a:p>
          <a:p>
            <a:pPr lvl="1"/>
            <a:r>
              <a:rPr lang="en-US" dirty="0"/>
              <a:t>New election is required when any new node that is larger than the current master node ID </a:t>
            </a:r>
            <a:r>
              <a:rPr lang="en-US" dirty="0">
                <a:sym typeface="Wingdings" pitchFamily="2" charset="2"/>
              </a:rPr>
              <a:t> too many elections</a:t>
            </a:r>
            <a:endParaRPr lang="en-US" dirty="0"/>
          </a:p>
          <a:p>
            <a:pPr lvl="1"/>
            <a:r>
              <a:rPr lang="en-US" dirty="0"/>
              <a:t>Frequent switch over could happen when some nodes frequently join and exit the cluster </a:t>
            </a:r>
            <a:r>
              <a:rPr lang="en-US" dirty="0">
                <a:sym typeface="Wingdings" pitchFamily="2" charset="2"/>
              </a:rPr>
              <a:t> not stable</a:t>
            </a:r>
            <a:endParaRPr lang="en-US" dirty="0"/>
          </a:p>
        </p:txBody>
      </p:sp>
    </p:spTree>
    <p:extLst>
      <p:ext uri="{BB962C8B-B14F-4D97-AF65-F5344CB8AC3E}">
        <p14:creationId xmlns:p14="http://schemas.microsoft.com/office/powerpoint/2010/main" val="1558413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7CCD6CDA-C61F-A340-8609-3D669A91106C}"/>
              </a:ext>
            </a:extLst>
          </p:cNvPr>
          <p:cNvSpPr>
            <a:spLocks noGrp="1"/>
          </p:cNvSpPr>
          <p:nvPr>
            <p:ph sz="quarter" idx="1"/>
          </p:nvPr>
        </p:nvSpPr>
        <p:spPr/>
        <p:txBody>
          <a:bodyPr>
            <a:normAutofit/>
          </a:bodyPr>
          <a:lstStyle/>
          <a:p>
            <a:r>
              <a:rPr lang="en-US" dirty="0"/>
              <a:t>Similar as the democratic voting</a:t>
            </a:r>
          </a:p>
          <a:p>
            <a:endParaRPr lang="en-US" dirty="0"/>
          </a:p>
          <a:p>
            <a:r>
              <a:rPr lang="en-US" dirty="0"/>
              <a:t>The core idea is "</a:t>
            </a:r>
            <a:r>
              <a:rPr lang="en-US" u="sng" dirty="0"/>
              <a:t>the minority obeys the majority</a:t>
            </a:r>
            <a:r>
              <a:rPr lang="en-US" dirty="0"/>
              <a:t>" </a:t>
            </a:r>
          </a:p>
          <a:p>
            <a:endParaRPr lang="en-US" dirty="0"/>
          </a:p>
          <a:p>
            <a:r>
              <a:rPr lang="en-US" dirty="0"/>
              <a:t>The node with </a:t>
            </a:r>
            <a:r>
              <a:rPr lang="en-US" u="sng" dirty="0"/>
              <a:t>the most votes</a:t>
            </a:r>
            <a:r>
              <a:rPr lang="en-US" dirty="0"/>
              <a:t> becomes the master node</a:t>
            </a:r>
          </a:p>
        </p:txBody>
      </p:sp>
    </p:spTree>
    <p:extLst>
      <p:ext uri="{BB962C8B-B14F-4D97-AF65-F5344CB8AC3E}">
        <p14:creationId xmlns:p14="http://schemas.microsoft.com/office/powerpoint/2010/main" val="34018056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200"/>
            <a:ext cx="8229600" cy="2286000"/>
          </a:xfrm>
        </p:spPr>
        <p:txBody>
          <a:bodyPr>
            <a:normAutofit/>
          </a:bodyPr>
          <a:lstStyle/>
          <a:p>
            <a:r>
              <a:rPr lang="en-US" dirty="0"/>
              <a:t>How Raft algorithm works: </a:t>
            </a:r>
          </a:p>
          <a:p>
            <a:pPr marL="522288" lvl="1" indent="-287338">
              <a:buNone/>
            </a:pPr>
            <a:r>
              <a:rPr lang="en-US" dirty="0">
                <a:solidFill>
                  <a:schemeClr val="accent2"/>
                </a:solidFill>
              </a:rPr>
              <a:t>1. </a:t>
            </a:r>
            <a:r>
              <a:rPr lang="en-US" dirty="0"/>
              <a:t>Initialization, all nodes are in the Follower state.</a:t>
            </a:r>
          </a:p>
        </p:txBody>
      </p:sp>
      <p:grpSp>
        <p:nvGrpSpPr>
          <p:cNvPr id="40" name="Group 39">
            <a:extLst>
              <a:ext uri="{FF2B5EF4-FFF2-40B4-BE49-F238E27FC236}">
                <a16:creationId xmlns:a16="http://schemas.microsoft.com/office/drawing/2014/main" id="{698CC216-14B0-124F-9BAD-7683FBB4DF39}"/>
              </a:ext>
            </a:extLst>
          </p:cNvPr>
          <p:cNvGrpSpPr/>
          <p:nvPr/>
        </p:nvGrpSpPr>
        <p:grpSpPr>
          <a:xfrm>
            <a:off x="1430746" y="3464836"/>
            <a:ext cx="6282508" cy="2886377"/>
            <a:chOff x="1244140" y="3402568"/>
            <a:chExt cx="6282508" cy="2886377"/>
          </a:xfrm>
        </p:grpSpPr>
        <p:sp>
          <p:nvSpPr>
            <p:cNvPr id="9" name="Rectangle 8">
              <a:extLst>
                <a:ext uri="{FF2B5EF4-FFF2-40B4-BE49-F238E27FC236}">
                  <a16:creationId xmlns:a16="http://schemas.microsoft.com/office/drawing/2014/main" id="{4043B3EB-58A8-1240-A1DE-2039D23280C4}"/>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22" name="Rectangle 21">
              <a:extLst>
                <a:ext uri="{FF2B5EF4-FFF2-40B4-BE49-F238E27FC236}">
                  <a16:creationId xmlns:a16="http://schemas.microsoft.com/office/drawing/2014/main" id="{4F09F59F-3CFC-CE49-977F-6BEA345C49CA}"/>
                </a:ext>
              </a:extLst>
            </p:cNvPr>
            <p:cNvSpPr/>
            <p:nvPr/>
          </p:nvSpPr>
          <p:spPr>
            <a:xfrm>
              <a:off x="1828800" y="5562600"/>
              <a:ext cx="1447800" cy="5334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23" name="Rectangle 22">
              <a:extLst>
                <a:ext uri="{FF2B5EF4-FFF2-40B4-BE49-F238E27FC236}">
                  <a16:creationId xmlns:a16="http://schemas.microsoft.com/office/drawing/2014/main" id="{3ABDED0F-FDAD-D046-B4F9-886A1B083BF3}"/>
                </a:ext>
              </a:extLst>
            </p:cNvPr>
            <p:cNvSpPr/>
            <p:nvPr/>
          </p:nvSpPr>
          <p:spPr>
            <a:xfrm>
              <a:off x="5486400" y="5545476"/>
              <a:ext cx="1447800" cy="5334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11" name="Straight Arrow Connector 10">
              <a:extLst>
                <a:ext uri="{FF2B5EF4-FFF2-40B4-BE49-F238E27FC236}">
                  <a16:creationId xmlns:a16="http://schemas.microsoft.com/office/drawing/2014/main" id="{7BFE610B-0BB9-1047-927D-77ECDA7D007F}"/>
                </a:ext>
              </a:extLst>
            </p:cNvPr>
            <p:cNvCxnSpPr>
              <a:cxnSpLocks/>
            </p:cNvCxnSpPr>
            <p:nvPr/>
          </p:nvCxnSpPr>
          <p:spPr>
            <a:xfrm flipV="1">
              <a:off x="2380370" y="4436938"/>
              <a:ext cx="990600" cy="95885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7F3DD155-B9C2-7A4D-BB6B-F4434B3D9A01}"/>
                </a:ext>
              </a:extLst>
            </p:cNvPr>
            <p:cNvCxnSpPr>
              <a:cxnSpLocks/>
            </p:cNvCxnSpPr>
            <p:nvPr/>
          </p:nvCxnSpPr>
          <p:spPr>
            <a:xfrm flipH="1">
              <a:off x="2187871" y="4400817"/>
              <a:ext cx="914451" cy="8382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E12AD9D-7A94-8140-B77C-D281E3C233A6}"/>
                </a:ext>
              </a:extLst>
            </p:cNvPr>
            <p:cNvCxnSpPr>
              <a:cxnSpLocks/>
            </p:cNvCxnSpPr>
            <p:nvPr/>
          </p:nvCxnSpPr>
          <p:spPr>
            <a:xfrm>
              <a:off x="4381500" y="3429000"/>
              <a:ext cx="0" cy="3429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D21CB621-1E92-004D-BA79-1D1675EECEF4}"/>
                </a:ext>
              </a:extLst>
            </p:cNvPr>
            <p:cNvCxnSpPr>
              <a:cxnSpLocks/>
            </p:cNvCxnSpPr>
            <p:nvPr/>
          </p:nvCxnSpPr>
          <p:spPr>
            <a:xfrm flipH="1" flipV="1">
              <a:off x="5391099" y="4511675"/>
              <a:ext cx="1028700"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CEA867DC-EB1E-0D4D-B07D-252548B2FEA2}"/>
                </a:ext>
              </a:extLst>
            </p:cNvPr>
            <p:cNvCxnSpPr>
              <a:cxnSpLocks/>
            </p:cNvCxnSpPr>
            <p:nvPr/>
          </p:nvCxnSpPr>
          <p:spPr>
            <a:xfrm>
              <a:off x="3467151" y="5834437"/>
              <a:ext cx="1866849" cy="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697E8C3D-14B0-A34D-BC31-5304BA8BB9FA}"/>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32" name="TextBox 31">
              <a:extLst>
                <a:ext uri="{FF2B5EF4-FFF2-40B4-BE49-F238E27FC236}">
                  <a16:creationId xmlns:a16="http://schemas.microsoft.com/office/drawing/2014/main" id="{B5BAC18C-C27C-E042-BC7C-C908C92EF977}"/>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33" name="TextBox 32">
              <a:extLst>
                <a:ext uri="{FF2B5EF4-FFF2-40B4-BE49-F238E27FC236}">
                  <a16:creationId xmlns:a16="http://schemas.microsoft.com/office/drawing/2014/main" id="{6AFFC17E-B191-A746-B7C1-99C9DD105B96}"/>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34" name="Straight Arrow Connector 33">
              <a:extLst>
                <a:ext uri="{FF2B5EF4-FFF2-40B4-BE49-F238E27FC236}">
                  <a16:creationId xmlns:a16="http://schemas.microsoft.com/office/drawing/2014/main" id="{0C06BE88-8D1B-824D-BBF0-2014D776AABF}"/>
                </a:ext>
              </a:extLst>
            </p:cNvPr>
            <p:cNvCxnSpPr>
              <a:cxnSpLocks/>
            </p:cNvCxnSpPr>
            <p:nvPr/>
          </p:nvCxnSpPr>
          <p:spPr>
            <a:xfrm>
              <a:off x="5127255" y="4614862"/>
              <a:ext cx="1009673" cy="795338"/>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0C5D27C6-82B3-2C48-AF84-C9AFDC361D7C}"/>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38" name="TextBox 37">
              <a:extLst>
                <a:ext uri="{FF2B5EF4-FFF2-40B4-BE49-F238E27FC236}">
                  <a16:creationId xmlns:a16="http://schemas.microsoft.com/office/drawing/2014/main" id="{59D75EEA-CD78-1948-8042-77D3F5184874}"/>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39" name="TextBox 38">
              <a:extLst>
                <a:ext uri="{FF2B5EF4-FFF2-40B4-BE49-F238E27FC236}">
                  <a16:creationId xmlns:a16="http://schemas.microsoft.com/office/drawing/2014/main" id="{20E3322F-DCAD-ED4C-87AF-42DB2AE22AAB}"/>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31829164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200"/>
            <a:ext cx="8229600" cy="2286000"/>
          </a:xfrm>
        </p:spPr>
        <p:txBody>
          <a:bodyPr>
            <a:normAutofit/>
          </a:bodyPr>
          <a:lstStyle/>
          <a:p>
            <a:r>
              <a:rPr lang="en-US" dirty="0"/>
              <a:t>How Raft algorithm works: </a:t>
            </a:r>
          </a:p>
          <a:p>
            <a:pPr marL="522288" lvl="1" indent="-287338">
              <a:buNone/>
            </a:pPr>
            <a:r>
              <a:rPr lang="en-US" dirty="0">
                <a:solidFill>
                  <a:schemeClr val="accent2"/>
                </a:solidFill>
              </a:rPr>
              <a:t>2. </a:t>
            </a:r>
            <a:r>
              <a:rPr lang="en-US" dirty="0"/>
              <a:t>At election, all nodes status change from Follower to Candidate, and send election requests to other nodes</a:t>
            </a:r>
          </a:p>
        </p:txBody>
      </p:sp>
      <p:grpSp>
        <p:nvGrpSpPr>
          <p:cNvPr id="40" name="Group 39">
            <a:extLst>
              <a:ext uri="{FF2B5EF4-FFF2-40B4-BE49-F238E27FC236}">
                <a16:creationId xmlns:a16="http://schemas.microsoft.com/office/drawing/2014/main" id="{698CC216-14B0-124F-9BAD-7683FBB4DF39}"/>
              </a:ext>
            </a:extLst>
          </p:cNvPr>
          <p:cNvGrpSpPr/>
          <p:nvPr/>
        </p:nvGrpSpPr>
        <p:grpSpPr>
          <a:xfrm>
            <a:off x="1430746" y="3464836"/>
            <a:ext cx="6282508" cy="2886377"/>
            <a:chOff x="1244140" y="3402568"/>
            <a:chExt cx="6282508" cy="2886377"/>
          </a:xfrm>
        </p:grpSpPr>
        <p:sp>
          <p:nvSpPr>
            <p:cNvPr id="9" name="Rectangle 8">
              <a:extLst>
                <a:ext uri="{FF2B5EF4-FFF2-40B4-BE49-F238E27FC236}">
                  <a16:creationId xmlns:a16="http://schemas.microsoft.com/office/drawing/2014/main" id="{4043B3EB-58A8-1240-A1DE-2039D23280C4}"/>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22" name="Rectangle 21">
              <a:extLst>
                <a:ext uri="{FF2B5EF4-FFF2-40B4-BE49-F238E27FC236}">
                  <a16:creationId xmlns:a16="http://schemas.microsoft.com/office/drawing/2014/main" id="{4F09F59F-3CFC-CE49-977F-6BEA345C49CA}"/>
                </a:ext>
              </a:extLst>
            </p:cNvPr>
            <p:cNvSpPr/>
            <p:nvPr/>
          </p:nvSpPr>
          <p:spPr>
            <a:xfrm>
              <a:off x="1828800" y="55626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23" name="Rectangle 22">
              <a:extLst>
                <a:ext uri="{FF2B5EF4-FFF2-40B4-BE49-F238E27FC236}">
                  <a16:creationId xmlns:a16="http://schemas.microsoft.com/office/drawing/2014/main" id="{3ABDED0F-FDAD-D046-B4F9-886A1B083BF3}"/>
                </a:ext>
              </a:extLst>
            </p:cNvPr>
            <p:cNvSpPr/>
            <p:nvPr/>
          </p:nvSpPr>
          <p:spPr>
            <a:xfrm>
              <a:off x="5486400" y="5545476"/>
              <a:ext cx="1447800" cy="5334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11" name="Straight Arrow Connector 10">
              <a:extLst>
                <a:ext uri="{FF2B5EF4-FFF2-40B4-BE49-F238E27FC236}">
                  <a16:creationId xmlns:a16="http://schemas.microsoft.com/office/drawing/2014/main" id="{7BFE610B-0BB9-1047-927D-77ECDA7D007F}"/>
                </a:ext>
              </a:extLst>
            </p:cNvPr>
            <p:cNvCxnSpPr>
              <a:cxnSpLocks/>
            </p:cNvCxnSpPr>
            <p:nvPr/>
          </p:nvCxnSpPr>
          <p:spPr>
            <a:xfrm flipV="1">
              <a:off x="2380370" y="4436938"/>
              <a:ext cx="990600" cy="95885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7F3DD155-B9C2-7A4D-BB6B-F4434B3D9A01}"/>
                </a:ext>
              </a:extLst>
            </p:cNvPr>
            <p:cNvCxnSpPr>
              <a:cxnSpLocks/>
            </p:cNvCxnSpPr>
            <p:nvPr/>
          </p:nvCxnSpPr>
          <p:spPr>
            <a:xfrm flipH="1">
              <a:off x="2187871" y="4400817"/>
              <a:ext cx="914451" cy="8382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E12AD9D-7A94-8140-B77C-D281E3C233A6}"/>
                </a:ext>
              </a:extLst>
            </p:cNvPr>
            <p:cNvCxnSpPr>
              <a:cxnSpLocks/>
            </p:cNvCxnSpPr>
            <p:nvPr/>
          </p:nvCxnSpPr>
          <p:spPr>
            <a:xfrm>
              <a:off x="4381500" y="3429000"/>
              <a:ext cx="0" cy="3429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D21CB621-1E92-004D-BA79-1D1675EECEF4}"/>
                </a:ext>
              </a:extLst>
            </p:cNvPr>
            <p:cNvCxnSpPr>
              <a:cxnSpLocks/>
            </p:cNvCxnSpPr>
            <p:nvPr/>
          </p:nvCxnSpPr>
          <p:spPr>
            <a:xfrm flipH="1" flipV="1">
              <a:off x="5391099" y="4511675"/>
              <a:ext cx="1028700"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CEA867DC-EB1E-0D4D-B07D-252548B2FEA2}"/>
                </a:ext>
              </a:extLst>
            </p:cNvPr>
            <p:cNvCxnSpPr>
              <a:cxnSpLocks/>
            </p:cNvCxnSpPr>
            <p:nvPr/>
          </p:nvCxnSpPr>
          <p:spPr>
            <a:xfrm>
              <a:off x="3467151" y="5834437"/>
              <a:ext cx="1866849" cy="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697E8C3D-14B0-A34D-BC31-5304BA8BB9FA}"/>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32" name="TextBox 31">
              <a:extLst>
                <a:ext uri="{FF2B5EF4-FFF2-40B4-BE49-F238E27FC236}">
                  <a16:creationId xmlns:a16="http://schemas.microsoft.com/office/drawing/2014/main" id="{B5BAC18C-C27C-E042-BC7C-C908C92EF977}"/>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33" name="TextBox 32">
              <a:extLst>
                <a:ext uri="{FF2B5EF4-FFF2-40B4-BE49-F238E27FC236}">
                  <a16:creationId xmlns:a16="http://schemas.microsoft.com/office/drawing/2014/main" id="{6AFFC17E-B191-A746-B7C1-99C9DD105B96}"/>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34" name="Straight Arrow Connector 33">
              <a:extLst>
                <a:ext uri="{FF2B5EF4-FFF2-40B4-BE49-F238E27FC236}">
                  <a16:creationId xmlns:a16="http://schemas.microsoft.com/office/drawing/2014/main" id="{0C06BE88-8D1B-824D-BBF0-2014D776AABF}"/>
                </a:ext>
              </a:extLst>
            </p:cNvPr>
            <p:cNvCxnSpPr>
              <a:cxnSpLocks/>
            </p:cNvCxnSpPr>
            <p:nvPr/>
          </p:nvCxnSpPr>
          <p:spPr>
            <a:xfrm>
              <a:off x="5127255" y="4614862"/>
              <a:ext cx="1009673" cy="795338"/>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0C5D27C6-82B3-2C48-AF84-C9AFDC361D7C}"/>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38" name="TextBox 37">
              <a:extLst>
                <a:ext uri="{FF2B5EF4-FFF2-40B4-BE49-F238E27FC236}">
                  <a16:creationId xmlns:a16="http://schemas.microsoft.com/office/drawing/2014/main" id="{59D75EEA-CD78-1948-8042-77D3F5184874}"/>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39" name="TextBox 38">
              <a:extLst>
                <a:ext uri="{FF2B5EF4-FFF2-40B4-BE49-F238E27FC236}">
                  <a16:creationId xmlns:a16="http://schemas.microsoft.com/office/drawing/2014/main" id="{20E3322F-DCAD-ED4C-87AF-42DB2AE22AAB}"/>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1316284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2895600" y="1219200"/>
            <a:ext cx="5791200" cy="4953000"/>
          </a:xfrm>
        </p:spPr>
        <p:txBody>
          <a:bodyPr>
            <a:normAutofit fontScale="92500"/>
          </a:bodyPr>
          <a:lstStyle/>
          <a:p>
            <a:r>
              <a:rPr lang="en-US" dirty="0"/>
              <a:t>Suppose you are making coffee</a:t>
            </a:r>
            <a:r>
              <a:rPr lang="zh-CN" altLang="en-US" dirty="0"/>
              <a:t> </a:t>
            </a:r>
            <a:r>
              <a:rPr lang="en-US" altLang="zh-CN" dirty="0"/>
              <a:t>at Starbucks</a:t>
            </a:r>
            <a:r>
              <a:rPr lang="en-US" dirty="0"/>
              <a:t>, and someone takes away your cup, some other takes away the coffee machine</a:t>
            </a:r>
          </a:p>
          <a:p>
            <a:endParaRPr lang="en-US" dirty="0"/>
          </a:p>
          <a:p>
            <a:r>
              <a:rPr lang="en-US" dirty="0"/>
              <a:t>Ideal: you want to keep using the machine and cup without interference</a:t>
            </a:r>
          </a:p>
        </p:txBody>
      </p:sp>
      <p:pic>
        <p:nvPicPr>
          <p:cNvPr id="4" name="Picture 3">
            <a:extLst>
              <a:ext uri="{FF2B5EF4-FFF2-40B4-BE49-F238E27FC236}">
                <a16:creationId xmlns:a16="http://schemas.microsoft.com/office/drawing/2014/main" id="{57711D2D-B64E-9647-A2F4-BCFAE9877569}"/>
              </a:ext>
            </a:extLst>
          </p:cNvPr>
          <p:cNvPicPr>
            <a:picLocks noChangeAspect="1"/>
          </p:cNvPicPr>
          <p:nvPr/>
        </p:nvPicPr>
        <p:blipFill>
          <a:blip r:embed="rId2"/>
          <a:stretch>
            <a:fillRect/>
          </a:stretch>
        </p:blipFill>
        <p:spPr>
          <a:xfrm>
            <a:off x="457200" y="1566790"/>
            <a:ext cx="1981200" cy="1981200"/>
          </a:xfrm>
          <a:prstGeom prst="rect">
            <a:avLst/>
          </a:prstGeom>
        </p:spPr>
      </p:pic>
      <p:pic>
        <p:nvPicPr>
          <p:cNvPr id="8" name="Picture 7">
            <a:extLst>
              <a:ext uri="{FF2B5EF4-FFF2-40B4-BE49-F238E27FC236}">
                <a16:creationId xmlns:a16="http://schemas.microsoft.com/office/drawing/2014/main" id="{614D8824-A8E6-854B-836F-DFE3351C0692}"/>
              </a:ext>
            </a:extLst>
          </p:cNvPr>
          <p:cNvPicPr>
            <a:picLocks noChangeAspect="1"/>
          </p:cNvPicPr>
          <p:nvPr/>
        </p:nvPicPr>
        <p:blipFill>
          <a:blip r:embed="rId3"/>
          <a:stretch>
            <a:fillRect/>
          </a:stretch>
        </p:blipFill>
        <p:spPr>
          <a:xfrm>
            <a:off x="612775" y="3895968"/>
            <a:ext cx="1670050" cy="1423429"/>
          </a:xfrm>
          <a:prstGeom prst="rect">
            <a:avLst/>
          </a:prstGeom>
        </p:spPr>
      </p:pic>
    </p:spTree>
    <p:extLst>
      <p:ext uri="{BB962C8B-B14F-4D97-AF65-F5344CB8AC3E}">
        <p14:creationId xmlns:p14="http://schemas.microsoft.com/office/powerpoint/2010/main" val="24592113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200"/>
            <a:ext cx="8229600" cy="2286000"/>
          </a:xfrm>
        </p:spPr>
        <p:txBody>
          <a:bodyPr>
            <a:normAutofit/>
          </a:bodyPr>
          <a:lstStyle/>
          <a:p>
            <a:r>
              <a:rPr lang="en-US" dirty="0"/>
              <a:t>How Raft algorithm works: </a:t>
            </a:r>
          </a:p>
          <a:p>
            <a:pPr marL="522288" lvl="1" indent="-287338">
              <a:buNone/>
            </a:pPr>
            <a:r>
              <a:rPr lang="en-US" dirty="0">
                <a:solidFill>
                  <a:schemeClr val="accent2"/>
                </a:solidFill>
              </a:rPr>
              <a:t>3. </a:t>
            </a:r>
            <a:r>
              <a:rPr lang="en-US" dirty="0"/>
              <a:t>When nodes receive election requests, the voting starts. Every election, one node can only vote once. </a:t>
            </a:r>
          </a:p>
        </p:txBody>
      </p:sp>
      <p:grpSp>
        <p:nvGrpSpPr>
          <p:cNvPr id="40" name="Group 39">
            <a:extLst>
              <a:ext uri="{FF2B5EF4-FFF2-40B4-BE49-F238E27FC236}">
                <a16:creationId xmlns:a16="http://schemas.microsoft.com/office/drawing/2014/main" id="{698CC216-14B0-124F-9BAD-7683FBB4DF39}"/>
              </a:ext>
            </a:extLst>
          </p:cNvPr>
          <p:cNvGrpSpPr/>
          <p:nvPr/>
        </p:nvGrpSpPr>
        <p:grpSpPr>
          <a:xfrm>
            <a:off x="1430746" y="3464836"/>
            <a:ext cx="6282508" cy="2886377"/>
            <a:chOff x="1244140" y="3402568"/>
            <a:chExt cx="6282508" cy="2886377"/>
          </a:xfrm>
        </p:grpSpPr>
        <p:sp>
          <p:nvSpPr>
            <p:cNvPr id="9" name="Rectangle 8">
              <a:extLst>
                <a:ext uri="{FF2B5EF4-FFF2-40B4-BE49-F238E27FC236}">
                  <a16:creationId xmlns:a16="http://schemas.microsoft.com/office/drawing/2014/main" id="{4043B3EB-58A8-1240-A1DE-2039D23280C4}"/>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22" name="Rectangle 21">
              <a:extLst>
                <a:ext uri="{FF2B5EF4-FFF2-40B4-BE49-F238E27FC236}">
                  <a16:creationId xmlns:a16="http://schemas.microsoft.com/office/drawing/2014/main" id="{4F09F59F-3CFC-CE49-977F-6BEA345C49CA}"/>
                </a:ext>
              </a:extLst>
            </p:cNvPr>
            <p:cNvSpPr/>
            <p:nvPr/>
          </p:nvSpPr>
          <p:spPr>
            <a:xfrm>
              <a:off x="1828800" y="55626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23" name="Rectangle 22">
              <a:extLst>
                <a:ext uri="{FF2B5EF4-FFF2-40B4-BE49-F238E27FC236}">
                  <a16:creationId xmlns:a16="http://schemas.microsoft.com/office/drawing/2014/main" id="{3ABDED0F-FDAD-D046-B4F9-886A1B083BF3}"/>
                </a:ext>
              </a:extLst>
            </p:cNvPr>
            <p:cNvSpPr/>
            <p:nvPr/>
          </p:nvSpPr>
          <p:spPr>
            <a:xfrm>
              <a:off x="5486400" y="5545476"/>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11" name="Straight Arrow Connector 10">
              <a:extLst>
                <a:ext uri="{FF2B5EF4-FFF2-40B4-BE49-F238E27FC236}">
                  <a16:creationId xmlns:a16="http://schemas.microsoft.com/office/drawing/2014/main" id="{7BFE610B-0BB9-1047-927D-77ECDA7D007F}"/>
                </a:ext>
              </a:extLst>
            </p:cNvPr>
            <p:cNvCxnSpPr>
              <a:cxnSpLocks/>
            </p:cNvCxnSpPr>
            <p:nvPr/>
          </p:nvCxnSpPr>
          <p:spPr>
            <a:xfrm flipV="1">
              <a:off x="2380370" y="4436938"/>
              <a:ext cx="990600" cy="95885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7F3DD155-B9C2-7A4D-BB6B-F4434B3D9A01}"/>
                </a:ext>
              </a:extLst>
            </p:cNvPr>
            <p:cNvCxnSpPr>
              <a:cxnSpLocks/>
            </p:cNvCxnSpPr>
            <p:nvPr/>
          </p:nvCxnSpPr>
          <p:spPr>
            <a:xfrm flipH="1">
              <a:off x="2187871" y="4400817"/>
              <a:ext cx="914451" cy="8382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E12AD9D-7A94-8140-B77C-D281E3C233A6}"/>
                </a:ext>
              </a:extLst>
            </p:cNvPr>
            <p:cNvCxnSpPr>
              <a:cxnSpLocks/>
            </p:cNvCxnSpPr>
            <p:nvPr/>
          </p:nvCxnSpPr>
          <p:spPr>
            <a:xfrm>
              <a:off x="4381500" y="3429000"/>
              <a:ext cx="0" cy="3429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D21CB621-1E92-004D-BA79-1D1675EECEF4}"/>
                </a:ext>
              </a:extLst>
            </p:cNvPr>
            <p:cNvCxnSpPr>
              <a:cxnSpLocks/>
            </p:cNvCxnSpPr>
            <p:nvPr/>
          </p:nvCxnSpPr>
          <p:spPr>
            <a:xfrm flipH="1" flipV="1">
              <a:off x="5391099" y="4511675"/>
              <a:ext cx="1028700" cy="83820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CEA867DC-EB1E-0D4D-B07D-252548B2FEA2}"/>
                </a:ext>
              </a:extLst>
            </p:cNvPr>
            <p:cNvCxnSpPr>
              <a:cxnSpLocks/>
            </p:cNvCxnSpPr>
            <p:nvPr/>
          </p:nvCxnSpPr>
          <p:spPr>
            <a:xfrm>
              <a:off x="3467151" y="5834437"/>
              <a:ext cx="186684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697E8C3D-14B0-A34D-BC31-5304BA8BB9FA}"/>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32" name="TextBox 31">
              <a:extLst>
                <a:ext uri="{FF2B5EF4-FFF2-40B4-BE49-F238E27FC236}">
                  <a16:creationId xmlns:a16="http://schemas.microsoft.com/office/drawing/2014/main" id="{B5BAC18C-C27C-E042-BC7C-C908C92EF977}"/>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33" name="TextBox 32">
              <a:extLst>
                <a:ext uri="{FF2B5EF4-FFF2-40B4-BE49-F238E27FC236}">
                  <a16:creationId xmlns:a16="http://schemas.microsoft.com/office/drawing/2014/main" id="{6AFFC17E-B191-A746-B7C1-99C9DD105B96}"/>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34" name="Straight Arrow Connector 33">
              <a:extLst>
                <a:ext uri="{FF2B5EF4-FFF2-40B4-BE49-F238E27FC236}">
                  <a16:creationId xmlns:a16="http://schemas.microsoft.com/office/drawing/2014/main" id="{0C06BE88-8D1B-824D-BBF0-2014D776AABF}"/>
                </a:ext>
              </a:extLst>
            </p:cNvPr>
            <p:cNvCxnSpPr>
              <a:cxnSpLocks/>
            </p:cNvCxnSpPr>
            <p:nvPr/>
          </p:nvCxnSpPr>
          <p:spPr>
            <a:xfrm>
              <a:off x="5127255" y="4614862"/>
              <a:ext cx="1009673" cy="79533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0C5D27C6-82B3-2C48-AF84-C9AFDC361D7C}"/>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38" name="TextBox 37">
              <a:extLst>
                <a:ext uri="{FF2B5EF4-FFF2-40B4-BE49-F238E27FC236}">
                  <a16:creationId xmlns:a16="http://schemas.microsoft.com/office/drawing/2014/main" id="{59D75EEA-CD78-1948-8042-77D3F5184874}"/>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39" name="TextBox 38">
              <a:extLst>
                <a:ext uri="{FF2B5EF4-FFF2-40B4-BE49-F238E27FC236}">
                  <a16:creationId xmlns:a16="http://schemas.microsoft.com/office/drawing/2014/main" id="{20E3322F-DCAD-ED4C-87AF-42DB2AE22AAB}"/>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30706924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199"/>
            <a:ext cx="8229600" cy="2219856"/>
          </a:xfrm>
        </p:spPr>
        <p:txBody>
          <a:bodyPr>
            <a:normAutofit fontScale="70000" lnSpcReduction="20000"/>
          </a:bodyPr>
          <a:lstStyle/>
          <a:p>
            <a:r>
              <a:rPr lang="en-US" dirty="0"/>
              <a:t>How Raft algorithm works: </a:t>
            </a:r>
          </a:p>
          <a:p>
            <a:pPr marL="522288" lvl="1" indent="-287338">
              <a:buNone/>
            </a:pPr>
            <a:r>
              <a:rPr lang="en-US" dirty="0">
                <a:solidFill>
                  <a:schemeClr val="accent2"/>
                </a:solidFill>
              </a:rPr>
              <a:t>4.   </a:t>
            </a:r>
            <a:r>
              <a:rPr lang="en-US" dirty="0"/>
              <a:t>If the node that initiates the election request receives </a:t>
            </a:r>
            <a:r>
              <a:rPr lang="en-US" u="sng" dirty="0"/>
              <a:t>more than half </a:t>
            </a:r>
            <a:r>
              <a:rPr lang="en-US" dirty="0"/>
              <a:t>of the votes, it will become the master node, and its status will be changed to Leader, and the status of other nodes will be reduced from Candidate to Follower. </a:t>
            </a:r>
          </a:p>
          <a:p>
            <a:pPr marL="522288" lvl="1" indent="-287338">
              <a:buNone/>
            </a:pPr>
            <a:r>
              <a:rPr lang="en-US" dirty="0"/>
              <a:t>      Leader nodes and follower nodes send heartbeat packets periodically to detect whether the master node is alive.</a:t>
            </a:r>
          </a:p>
        </p:txBody>
      </p:sp>
      <p:grpSp>
        <p:nvGrpSpPr>
          <p:cNvPr id="40" name="Group 39">
            <a:extLst>
              <a:ext uri="{FF2B5EF4-FFF2-40B4-BE49-F238E27FC236}">
                <a16:creationId xmlns:a16="http://schemas.microsoft.com/office/drawing/2014/main" id="{698CC216-14B0-124F-9BAD-7683FBB4DF39}"/>
              </a:ext>
            </a:extLst>
          </p:cNvPr>
          <p:cNvGrpSpPr/>
          <p:nvPr/>
        </p:nvGrpSpPr>
        <p:grpSpPr>
          <a:xfrm>
            <a:off x="1430746" y="3464836"/>
            <a:ext cx="6282508" cy="2886377"/>
            <a:chOff x="1244140" y="3402568"/>
            <a:chExt cx="6282508" cy="2886377"/>
          </a:xfrm>
        </p:grpSpPr>
        <p:sp>
          <p:nvSpPr>
            <p:cNvPr id="9" name="Rectangle 8">
              <a:extLst>
                <a:ext uri="{FF2B5EF4-FFF2-40B4-BE49-F238E27FC236}">
                  <a16:creationId xmlns:a16="http://schemas.microsoft.com/office/drawing/2014/main" id="{4043B3EB-58A8-1240-A1DE-2039D23280C4}"/>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22" name="Rectangle 21">
              <a:extLst>
                <a:ext uri="{FF2B5EF4-FFF2-40B4-BE49-F238E27FC236}">
                  <a16:creationId xmlns:a16="http://schemas.microsoft.com/office/drawing/2014/main" id="{4F09F59F-3CFC-CE49-977F-6BEA345C49CA}"/>
                </a:ext>
              </a:extLst>
            </p:cNvPr>
            <p:cNvSpPr/>
            <p:nvPr/>
          </p:nvSpPr>
          <p:spPr>
            <a:xfrm>
              <a:off x="1828800" y="55626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23" name="Rectangle 22">
              <a:extLst>
                <a:ext uri="{FF2B5EF4-FFF2-40B4-BE49-F238E27FC236}">
                  <a16:creationId xmlns:a16="http://schemas.microsoft.com/office/drawing/2014/main" id="{3ABDED0F-FDAD-D046-B4F9-886A1B083BF3}"/>
                </a:ext>
              </a:extLst>
            </p:cNvPr>
            <p:cNvSpPr/>
            <p:nvPr/>
          </p:nvSpPr>
          <p:spPr>
            <a:xfrm>
              <a:off x="5486400" y="5545476"/>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11" name="Straight Arrow Connector 10">
              <a:extLst>
                <a:ext uri="{FF2B5EF4-FFF2-40B4-BE49-F238E27FC236}">
                  <a16:creationId xmlns:a16="http://schemas.microsoft.com/office/drawing/2014/main" id="{7BFE610B-0BB9-1047-927D-77ECDA7D007F}"/>
                </a:ext>
              </a:extLst>
            </p:cNvPr>
            <p:cNvCxnSpPr>
              <a:cxnSpLocks/>
            </p:cNvCxnSpPr>
            <p:nvPr/>
          </p:nvCxnSpPr>
          <p:spPr>
            <a:xfrm flipV="1">
              <a:off x="2380370" y="4436938"/>
              <a:ext cx="990600" cy="95885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7F3DD155-B9C2-7A4D-BB6B-F4434B3D9A01}"/>
                </a:ext>
              </a:extLst>
            </p:cNvPr>
            <p:cNvCxnSpPr>
              <a:cxnSpLocks/>
            </p:cNvCxnSpPr>
            <p:nvPr/>
          </p:nvCxnSpPr>
          <p:spPr>
            <a:xfrm flipH="1">
              <a:off x="2187871" y="4400817"/>
              <a:ext cx="914451"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E12AD9D-7A94-8140-B77C-D281E3C233A6}"/>
                </a:ext>
              </a:extLst>
            </p:cNvPr>
            <p:cNvCxnSpPr>
              <a:cxnSpLocks/>
            </p:cNvCxnSpPr>
            <p:nvPr/>
          </p:nvCxnSpPr>
          <p:spPr>
            <a:xfrm>
              <a:off x="4381500" y="3429000"/>
              <a:ext cx="0" cy="3429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D21CB621-1E92-004D-BA79-1D1675EECEF4}"/>
                </a:ext>
              </a:extLst>
            </p:cNvPr>
            <p:cNvCxnSpPr>
              <a:cxnSpLocks/>
            </p:cNvCxnSpPr>
            <p:nvPr/>
          </p:nvCxnSpPr>
          <p:spPr>
            <a:xfrm flipH="1" flipV="1">
              <a:off x="5391099" y="4511675"/>
              <a:ext cx="1028700"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CEA867DC-EB1E-0D4D-B07D-252548B2FEA2}"/>
                </a:ext>
              </a:extLst>
            </p:cNvPr>
            <p:cNvCxnSpPr>
              <a:cxnSpLocks/>
            </p:cNvCxnSpPr>
            <p:nvPr/>
          </p:nvCxnSpPr>
          <p:spPr>
            <a:xfrm>
              <a:off x="3467151" y="5834437"/>
              <a:ext cx="186684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697E8C3D-14B0-A34D-BC31-5304BA8BB9FA}"/>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32" name="TextBox 31">
              <a:extLst>
                <a:ext uri="{FF2B5EF4-FFF2-40B4-BE49-F238E27FC236}">
                  <a16:creationId xmlns:a16="http://schemas.microsoft.com/office/drawing/2014/main" id="{B5BAC18C-C27C-E042-BC7C-C908C92EF977}"/>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33" name="TextBox 32">
              <a:extLst>
                <a:ext uri="{FF2B5EF4-FFF2-40B4-BE49-F238E27FC236}">
                  <a16:creationId xmlns:a16="http://schemas.microsoft.com/office/drawing/2014/main" id="{6AFFC17E-B191-A746-B7C1-99C9DD105B96}"/>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34" name="Straight Arrow Connector 33">
              <a:extLst>
                <a:ext uri="{FF2B5EF4-FFF2-40B4-BE49-F238E27FC236}">
                  <a16:creationId xmlns:a16="http://schemas.microsoft.com/office/drawing/2014/main" id="{0C06BE88-8D1B-824D-BBF0-2014D776AABF}"/>
                </a:ext>
              </a:extLst>
            </p:cNvPr>
            <p:cNvCxnSpPr>
              <a:cxnSpLocks/>
            </p:cNvCxnSpPr>
            <p:nvPr/>
          </p:nvCxnSpPr>
          <p:spPr>
            <a:xfrm>
              <a:off x="5127255" y="4614862"/>
              <a:ext cx="1009673" cy="79533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0C5D27C6-82B3-2C48-AF84-C9AFDC361D7C}"/>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38" name="TextBox 37">
              <a:extLst>
                <a:ext uri="{FF2B5EF4-FFF2-40B4-BE49-F238E27FC236}">
                  <a16:creationId xmlns:a16="http://schemas.microsoft.com/office/drawing/2014/main" id="{59D75EEA-CD78-1948-8042-77D3F5184874}"/>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39" name="TextBox 38">
              <a:extLst>
                <a:ext uri="{FF2B5EF4-FFF2-40B4-BE49-F238E27FC236}">
                  <a16:creationId xmlns:a16="http://schemas.microsoft.com/office/drawing/2014/main" id="{20E3322F-DCAD-ED4C-87AF-42DB2AE22AAB}"/>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22687207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199"/>
            <a:ext cx="8229600" cy="1843625"/>
          </a:xfrm>
        </p:spPr>
        <p:txBody>
          <a:bodyPr>
            <a:normAutofit fontScale="92500" lnSpcReduction="10000"/>
          </a:bodyPr>
          <a:lstStyle/>
          <a:p>
            <a:r>
              <a:rPr lang="en-US" dirty="0"/>
              <a:t>How Raft algorithm works: </a:t>
            </a:r>
          </a:p>
          <a:p>
            <a:pPr marL="522288" lvl="1" indent="-287338">
              <a:buNone/>
            </a:pPr>
            <a:r>
              <a:rPr lang="en-US" dirty="0">
                <a:solidFill>
                  <a:schemeClr val="accent2"/>
                </a:solidFill>
              </a:rPr>
              <a:t>5. </a:t>
            </a:r>
            <a:r>
              <a:rPr lang="en-US" dirty="0"/>
              <a:t>When the term of the Leader node is reached, the status of the Leader node is changed from Leader to Follower, and a new round of election starts.</a:t>
            </a:r>
            <a:endParaRPr lang="en-US" sz="1800" dirty="0"/>
          </a:p>
        </p:txBody>
      </p:sp>
      <p:grpSp>
        <p:nvGrpSpPr>
          <p:cNvPr id="28" name="Group 27">
            <a:extLst>
              <a:ext uri="{FF2B5EF4-FFF2-40B4-BE49-F238E27FC236}">
                <a16:creationId xmlns:a16="http://schemas.microsoft.com/office/drawing/2014/main" id="{4B396803-C752-A344-BC58-9D1A495338F2}"/>
              </a:ext>
            </a:extLst>
          </p:cNvPr>
          <p:cNvGrpSpPr/>
          <p:nvPr/>
        </p:nvGrpSpPr>
        <p:grpSpPr>
          <a:xfrm>
            <a:off x="1430746" y="3464836"/>
            <a:ext cx="6282508" cy="2886377"/>
            <a:chOff x="1244140" y="3402568"/>
            <a:chExt cx="6282508" cy="2886377"/>
          </a:xfrm>
        </p:grpSpPr>
        <p:sp>
          <p:nvSpPr>
            <p:cNvPr id="29" name="Rectangle 28">
              <a:extLst>
                <a:ext uri="{FF2B5EF4-FFF2-40B4-BE49-F238E27FC236}">
                  <a16:creationId xmlns:a16="http://schemas.microsoft.com/office/drawing/2014/main" id="{B7895EDA-72F0-BD4C-AD37-4E5ED25F1B28}"/>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30" name="Rectangle 29">
              <a:extLst>
                <a:ext uri="{FF2B5EF4-FFF2-40B4-BE49-F238E27FC236}">
                  <a16:creationId xmlns:a16="http://schemas.microsoft.com/office/drawing/2014/main" id="{6E1CA92B-80D7-D04E-BFC6-B3DB4E6362FC}"/>
                </a:ext>
              </a:extLst>
            </p:cNvPr>
            <p:cNvSpPr/>
            <p:nvPr/>
          </p:nvSpPr>
          <p:spPr>
            <a:xfrm>
              <a:off x="1828800" y="55626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35" name="Rectangle 34">
              <a:extLst>
                <a:ext uri="{FF2B5EF4-FFF2-40B4-BE49-F238E27FC236}">
                  <a16:creationId xmlns:a16="http://schemas.microsoft.com/office/drawing/2014/main" id="{919CE159-9384-5E48-A98B-213BE59D55DF}"/>
                </a:ext>
              </a:extLst>
            </p:cNvPr>
            <p:cNvSpPr/>
            <p:nvPr/>
          </p:nvSpPr>
          <p:spPr>
            <a:xfrm>
              <a:off x="5486400" y="5545476"/>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36" name="Straight Arrow Connector 35">
              <a:extLst>
                <a:ext uri="{FF2B5EF4-FFF2-40B4-BE49-F238E27FC236}">
                  <a16:creationId xmlns:a16="http://schemas.microsoft.com/office/drawing/2014/main" id="{3BFCF5EF-D4B7-B44D-96EB-14873F629B03}"/>
                </a:ext>
              </a:extLst>
            </p:cNvPr>
            <p:cNvCxnSpPr>
              <a:cxnSpLocks/>
            </p:cNvCxnSpPr>
            <p:nvPr/>
          </p:nvCxnSpPr>
          <p:spPr>
            <a:xfrm flipV="1">
              <a:off x="2380370" y="4436938"/>
              <a:ext cx="990600" cy="95885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0875A5A4-13F2-464B-9E07-C8DFB88B180C}"/>
                </a:ext>
              </a:extLst>
            </p:cNvPr>
            <p:cNvCxnSpPr>
              <a:cxnSpLocks/>
            </p:cNvCxnSpPr>
            <p:nvPr/>
          </p:nvCxnSpPr>
          <p:spPr>
            <a:xfrm flipH="1">
              <a:off x="2187871" y="4400817"/>
              <a:ext cx="914451"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08A5BAFA-5864-FF43-9E5A-FFEA7AFD289F}"/>
                </a:ext>
              </a:extLst>
            </p:cNvPr>
            <p:cNvCxnSpPr>
              <a:cxnSpLocks/>
            </p:cNvCxnSpPr>
            <p:nvPr/>
          </p:nvCxnSpPr>
          <p:spPr>
            <a:xfrm>
              <a:off x="4381500" y="3429000"/>
              <a:ext cx="0" cy="3429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9A343B77-D4C7-D142-8F14-A26DBDCCA00D}"/>
                </a:ext>
              </a:extLst>
            </p:cNvPr>
            <p:cNvCxnSpPr>
              <a:cxnSpLocks/>
            </p:cNvCxnSpPr>
            <p:nvPr/>
          </p:nvCxnSpPr>
          <p:spPr>
            <a:xfrm flipH="1" flipV="1">
              <a:off x="5391099" y="4511675"/>
              <a:ext cx="1028700" cy="838200"/>
            </a:xfrm>
            <a:prstGeom prst="straightConnector1">
              <a:avLst/>
            </a:prstGeom>
            <a:ln w="38100">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33650994-24BA-BC49-B9B6-3721DD4CD873}"/>
                </a:ext>
              </a:extLst>
            </p:cNvPr>
            <p:cNvCxnSpPr>
              <a:cxnSpLocks/>
            </p:cNvCxnSpPr>
            <p:nvPr/>
          </p:nvCxnSpPr>
          <p:spPr>
            <a:xfrm>
              <a:off x="3467151" y="5834437"/>
              <a:ext cx="1866849" cy="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6A679F8A-2A1D-C141-8790-0C9AEDCE455E}"/>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46" name="TextBox 45">
              <a:extLst>
                <a:ext uri="{FF2B5EF4-FFF2-40B4-BE49-F238E27FC236}">
                  <a16:creationId xmlns:a16="http://schemas.microsoft.com/office/drawing/2014/main" id="{5418D9C7-37E4-1342-9679-65EE4CF3E257}"/>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47" name="TextBox 46">
              <a:extLst>
                <a:ext uri="{FF2B5EF4-FFF2-40B4-BE49-F238E27FC236}">
                  <a16:creationId xmlns:a16="http://schemas.microsoft.com/office/drawing/2014/main" id="{0D3DECB8-6D88-9D48-9ED5-BE7181CE577C}"/>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48" name="Straight Arrow Connector 47">
              <a:extLst>
                <a:ext uri="{FF2B5EF4-FFF2-40B4-BE49-F238E27FC236}">
                  <a16:creationId xmlns:a16="http://schemas.microsoft.com/office/drawing/2014/main" id="{B5737C2F-EB71-FE47-877C-3B6EEEC6478D}"/>
                </a:ext>
              </a:extLst>
            </p:cNvPr>
            <p:cNvCxnSpPr>
              <a:cxnSpLocks/>
            </p:cNvCxnSpPr>
            <p:nvPr/>
          </p:nvCxnSpPr>
          <p:spPr>
            <a:xfrm>
              <a:off x="5127255" y="4614862"/>
              <a:ext cx="1009673" cy="795338"/>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9B42C282-60D7-FF4E-A973-0CF66A66D3CF}"/>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50" name="TextBox 49">
              <a:extLst>
                <a:ext uri="{FF2B5EF4-FFF2-40B4-BE49-F238E27FC236}">
                  <a16:creationId xmlns:a16="http://schemas.microsoft.com/office/drawing/2014/main" id="{3B93AF5D-3C4E-8D43-B60E-27DBD5BB3660}"/>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51" name="TextBox 50">
              <a:extLst>
                <a:ext uri="{FF2B5EF4-FFF2-40B4-BE49-F238E27FC236}">
                  <a16:creationId xmlns:a16="http://schemas.microsoft.com/office/drawing/2014/main" id="{909BC209-5811-4648-8BB4-FD27F15D8422}"/>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1125422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2B86-EDF1-4C49-9225-3C1880AE0431}"/>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17FB85BF-85DB-4844-AC6A-E66FB778327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767334A-2CEA-FC45-BBA2-29B0080E5349}"/>
              </a:ext>
            </a:extLst>
          </p:cNvPr>
          <p:cNvSpPr>
            <a:spLocks noGrp="1"/>
          </p:cNvSpPr>
          <p:nvPr>
            <p:ph type="sldNum" sz="quarter" idx="12"/>
          </p:nvPr>
        </p:nvSpPr>
        <p:spPr/>
        <p:txBody>
          <a:bodyPr/>
          <a:lstStyle/>
          <a:p>
            <a:r>
              <a:rPr lang="en-US"/>
              <a:t>CS 7172</a:t>
            </a:r>
            <a:endParaRPr lang="en-US" dirty="0"/>
          </a:p>
        </p:txBody>
      </p:sp>
      <p:sp>
        <p:nvSpPr>
          <p:cNvPr id="15" name="Content Placeholder 4">
            <a:extLst>
              <a:ext uri="{FF2B5EF4-FFF2-40B4-BE49-F238E27FC236}">
                <a16:creationId xmlns:a16="http://schemas.microsoft.com/office/drawing/2014/main" id="{6592F641-8E8B-E849-B3D2-6A02E4D80C59}"/>
              </a:ext>
            </a:extLst>
          </p:cNvPr>
          <p:cNvSpPr>
            <a:spLocks noGrp="1"/>
          </p:cNvSpPr>
          <p:nvPr>
            <p:ph sz="quarter" idx="1"/>
          </p:nvPr>
        </p:nvSpPr>
        <p:spPr>
          <a:xfrm>
            <a:off x="457200" y="1219200"/>
            <a:ext cx="8229600" cy="1552198"/>
          </a:xfrm>
        </p:spPr>
        <p:txBody>
          <a:bodyPr>
            <a:normAutofit fontScale="92500" lnSpcReduction="10000"/>
          </a:bodyPr>
          <a:lstStyle/>
          <a:p>
            <a:r>
              <a:rPr lang="en-US" dirty="0"/>
              <a:t>When the new election starts in Raft algorithm:</a:t>
            </a:r>
          </a:p>
          <a:p>
            <a:pPr lvl="1"/>
            <a:r>
              <a:rPr lang="en-US" dirty="0"/>
              <a:t>When the leader term reaches</a:t>
            </a:r>
          </a:p>
          <a:p>
            <a:pPr lvl="1"/>
            <a:r>
              <a:rPr lang="en-US" dirty="0"/>
              <a:t>When the leader node fails or crashes</a:t>
            </a:r>
          </a:p>
        </p:txBody>
      </p:sp>
      <p:grpSp>
        <p:nvGrpSpPr>
          <p:cNvPr id="28" name="Group 27">
            <a:extLst>
              <a:ext uri="{FF2B5EF4-FFF2-40B4-BE49-F238E27FC236}">
                <a16:creationId xmlns:a16="http://schemas.microsoft.com/office/drawing/2014/main" id="{ED0890E2-B979-7B4E-B6D0-93511E5F8A47}"/>
              </a:ext>
            </a:extLst>
          </p:cNvPr>
          <p:cNvGrpSpPr/>
          <p:nvPr/>
        </p:nvGrpSpPr>
        <p:grpSpPr>
          <a:xfrm>
            <a:off x="1430746" y="3464836"/>
            <a:ext cx="6282508" cy="2886377"/>
            <a:chOff x="1244140" y="3402568"/>
            <a:chExt cx="6282508" cy="2886377"/>
          </a:xfrm>
        </p:grpSpPr>
        <p:sp>
          <p:nvSpPr>
            <p:cNvPr id="29" name="Rectangle 28">
              <a:extLst>
                <a:ext uri="{FF2B5EF4-FFF2-40B4-BE49-F238E27FC236}">
                  <a16:creationId xmlns:a16="http://schemas.microsoft.com/office/drawing/2014/main" id="{F2639F4B-04ED-A644-8BCC-2A0E429AD76F}"/>
                </a:ext>
              </a:extLst>
            </p:cNvPr>
            <p:cNvSpPr/>
            <p:nvPr/>
          </p:nvSpPr>
          <p:spPr>
            <a:xfrm>
              <a:off x="3657600" y="38862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Follower</a:t>
              </a:r>
            </a:p>
          </p:txBody>
        </p:sp>
        <p:sp>
          <p:nvSpPr>
            <p:cNvPr id="30" name="Rectangle 29">
              <a:extLst>
                <a:ext uri="{FF2B5EF4-FFF2-40B4-BE49-F238E27FC236}">
                  <a16:creationId xmlns:a16="http://schemas.microsoft.com/office/drawing/2014/main" id="{D42B657A-8065-C24C-8610-AD2ED62F541F}"/>
                </a:ext>
              </a:extLst>
            </p:cNvPr>
            <p:cNvSpPr/>
            <p:nvPr/>
          </p:nvSpPr>
          <p:spPr>
            <a:xfrm>
              <a:off x="1828800" y="5562600"/>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Candidate</a:t>
              </a:r>
            </a:p>
          </p:txBody>
        </p:sp>
        <p:sp>
          <p:nvSpPr>
            <p:cNvPr id="35" name="Rectangle 34">
              <a:extLst>
                <a:ext uri="{FF2B5EF4-FFF2-40B4-BE49-F238E27FC236}">
                  <a16:creationId xmlns:a16="http://schemas.microsoft.com/office/drawing/2014/main" id="{F5B8B0EB-2AAD-9049-A7B4-903778E3FDCF}"/>
                </a:ext>
              </a:extLst>
            </p:cNvPr>
            <p:cNvSpPr/>
            <p:nvPr/>
          </p:nvSpPr>
          <p:spPr>
            <a:xfrm>
              <a:off x="5486400" y="5545476"/>
              <a:ext cx="14478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Leader</a:t>
              </a:r>
            </a:p>
          </p:txBody>
        </p:sp>
        <p:cxnSp>
          <p:nvCxnSpPr>
            <p:cNvPr id="36" name="Straight Arrow Connector 35">
              <a:extLst>
                <a:ext uri="{FF2B5EF4-FFF2-40B4-BE49-F238E27FC236}">
                  <a16:creationId xmlns:a16="http://schemas.microsoft.com/office/drawing/2014/main" id="{AED22CCC-21F6-6847-9209-7432E4FF1454}"/>
                </a:ext>
              </a:extLst>
            </p:cNvPr>
            <p:cNvCxnSpPr>
              <a:cxnSpLocks/>
            </p:cNvCxnSpPr>
            <p:nvPr/>
          </p:nvCxnSpPr>
          <p:spPr>
            <a:xfrm flipV="1">
              <a:off x="2380370" y="4436938"/>
              <a:ext cx="990600" cy="95885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614EE009-6344-6E4D-B41F-2AE487693D45}"/>
                </a:ext>
              </a:extLst>
            </p:cNvPr>
            <p:cNvCxnSpPr>
              <a:cxnSpLocks/>
            </p:cNvCxnSpPr>
            <p:nvPr/>
          </p:nvCxnSpPr>
          <p:spPr>
            <a:xfrm flipH="1">
              <a:off x="2187871" y="4400817"/>
              <a:ext cx="914451" cy="8382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D22773A2-6894-C547-A95F-DAD122A1B163}"/>
                </a:ext>
              </a:extLst>
            </p:cNvPr>
            <p:cNvCxnSpPr>
              <a:cxnSpLocks/>
            </p:cNvCxnSpPr>
            <p:nvPr/>
          </p:nvCxnSpPr>
          <p:spPr>
            <a:xfrm>
              <a:off x="4381500" y="3429000"/>
              <a:ext cx="0" cy="34290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BDC9DD9F-FC52-0E45-9297-609758B61186}"/>
                </a:ext>
              </a:extLst>
            </p:cNvPr>
            <p:cNvCxnSpPr>
              <a:cxnSpLocks/>
            </p:cNvCxnSpPr>
            <p:nvPr/>
          </p:nvCxnSpPr>
          <p:spPr>
            <a:xfrm flipH="1" flipV="1">
              <a:off x="5391099" y="4511675"/>
              <a:ext cx="1028700" cy="838200"/>
            </a:xfrm>
            <a:prstGeom prst="straightConnector1">
              <a:avLst/>
            </a:prstGeom>
            <a:ln w="38100">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437AB935-A107-F24D-9093-8781552F455A}"/>
                </a:ext>
              </a:extLst>
            </p:cNvPr>
            <p:cNvCxnSpPr>
              <a:cxnSpLocks/>
            </p:cNvCxnSpPr>
            <p:nvPr/>
          </p:nvCxnSpPr>
          <p:spPr>
            <a:xfrm>
              <a:off x="3467151" y="5834437"/>
              <a:ext cx="1866849" cy="0"/>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DE5D7AD0-FE33-884B-9947-97D2FB4EFF57}"/>
                </a:ext>
              </a:extLst>
            </p:cNvPr>
            <p:cNvSpPr txBox="1"/>
            <p:nvPr/>
          </p:nvSpPr>
          <p:spPr>
            <a:xfrm>
              <a:off x="4539652" y="3402568"/>
              <a:ext cx="613694" cy="369332"/>
            </a:xfrm>
            <a:prstGeom prst="rect">
              <a:avLst/>
            </a:prstGeom>
            <a:noFill/>
          </p:spPr>
          <p:txBody>
            <a:bodyPr wrap="none" rtlCol="0">
              <a:spAutoFit/>
            </a:bodyPr>
            <a:lstStyle/>
            <a:p>
              <a:r>
                <a:rPr lang="en-US" dirty="0"/>
                <a:t>start</a:t>
              </a:r>
            </a:p>
          </p:txBody>
        </p:sp>
        <p:sp>
          <p:nvSpPr>
            <p:cNvPr id="46" name="TextBox 45">
              <a:extLst>
                <a:ext uri="{FF2B5EF4-FFF2-40B4-BE49-F238E27FC236}">
                  <a16:creationId xmlns:a16="http://schemas.microsoft.com/office/drawing/2014/main" id="{5EC6ECA7-C821-9943-85D5-DCA76B134F2A}"/>
                </a:ext>
              </a:extLst>
            </p:cNvPr>
            <p:cNvSpPr txBox="1"/>
            <p:nvPr/>
          </p:nvSpPr>
          <p:spPr>
            <a:xfrm>
              <a:off x="6096000" y="4561443"/>
              <a:ext cx="1430648" cy="369332"/>
            </a:xfrm>
            <a:prstGeom prst="rect">
              <a:avLst/>
            </a:prstGeom>
            <a:noFill/>
          </p:spPr>
          <p:txBody>
            <a:bodyPr wrap="none" rtlCol="0">
              <a:spAutoFit/>
            </a:bodyPr>
            <a:lstStyle/>
            <a:p>
              <a:r>
                <a:rPr lang="en-US" dirty="0"/>
                <a:t>Next election</a:t>
              </a:r>
            </a:p>
          </p:txBody>
        </p:sp>
        <p:sp>
          <p:nvSpPr>
            <p:cNvPr id="47" name="TextBox 46">
              <a:extLst>
                <a:ext uri="{FF2B5EF4-FFF2-40B4-BE49-F238E27FC236}">
                  <a16:creationId xmlns:a16="http://schemas.microsoft.com/office/drawing/2014/main" id="{CB9F78BC-AD69-F04E-8777-D4886D7FD4FE}"/>
                </a:ext>
              </a:extLst>
            </p:cNvPr>
            <p:cNvSpPr txBox="1"/>
            <p:nvPr/>
          </p:nvSpPr>
          <p:spPr>
            <a:xfrm>
              <a:off x="3421962" y="5919613"/>
              <a:ext cx="1991571" cy="369332"/>
            </a:xfrm>
            <a:prstGeom prst="rect">
              <a:avLst/>
            </a:prstGeom>
            <a:noFill/>
          </p:spPr>
          <p:txBody>
            <a:bodyPr wrap="none" rtlCol="0">
              <a:spAutoFit/>
            </a:bodyPr>
            <a:lstStyle/>
            <a:p>
              <a:r>
                <a:rPr lang="en-US" dirty="0"/>
                <a:t>Received half votes</a:t>
              </a:r>
            </a:p>
          </p:txBody>
        </p:sp>
        <p:cxnSp>
          <p:nvCxnSpPr>
            <p:cNvPr id="48" name="Straight Arrow Connector 47">
              <a:extLst>
                <a:ext uri="{FF2B5EF4-FFF2-40B4-BE49-F238E27FC236}">
                  <a16:creationId xmlns:a16="http://schemas.microsoft.com/office/drawing/2014/main" id="{BA27EC15-D39F-3A48-B1FD-909646624E06}"/>
                </a:ext>
              </a:extLst>
            </p:cNvPr>
            <p:cNvCxnSpPr>
              <a:cxnSpLocks/>
            </p:cNvCxnSpPr>
            <p:nvPr/>
          </p:nvCxnSpPr>
          <p:spPr>
            <a:xfrm>
              <a:off x="5127255" y="4614862"/>
              <a:ext cx="1009673" cy="795338"/>
            </a:xfrm>
            <a:prstGeom prst="straightConnector1">
              <a:avLst/>
            </a:prstGeom>
            <a:ln w="38100">
              <a:solidFill>
                <a:schemeClr val="accent1">
                  <a:lumMod val="20000"/>
                  <a:lumOff val="80000"/>
                </a:schemeClr>
              </a:solidFill>
              <a:tailEnd type="triangle"/>
            </a:ln>
          </p:spPr>
          <p:style>
            <a:lnRef idx="1">
              <a:schemeClr val="dk1"/>
            </a:lnRef>
            <a:fillRef idx="0">
              <a:schemeClr val="dk1"/>
            </a:fillRef>
            <a:effectRef idx="0">
              <a:schemeClr val="dk1"/>
            </a:effectRef>
            <a:fontRef idx="minor">
              <a:schemeClr val="tx1"/>
            </a:fontRef>
          </p:style>
        </p:cxnSp>
        <p:sp>
          <p:nvSpPr>
            <p:cNvPr id="49" name="TextBox 48">
              <a:extLst>
                <a:ext uri="{FF2B5EF4-FFF2-40B4-BE49-F238E27FC236}">
                  <a16:creationId xmlns:a16="http://schemas.microsoft.com/office/drawing/2014/main" id="{AC12B5CB-52DA-F447-AC08-FD3AC65F8321}"/>
                </a:ext>
              </a:extLst>
            </p:cNvPr>
            <p:cNvSpPr txBox="1"/>
            <p:nvPr/>
          </p:nvSpPr>
          <p:spPr>
            <a:xfrm>
              <a:off x="4469358" y="4861803"/>
              <a:ext cx="1112292" cy="369332"/>
            </a:xfrm>
            <a:prstGeom prst="rect">
              <a:avLst/>
            </a:prstGeom>
            <a:noFill/>
          </p:spPr>
          <p:txBody>
            <a:bodyPr wrap="none" rtlCol="0">
              <a:spAutoFit/>
            </a:bodyPr>
            <a:lstStyle/>
            <a:p>
              <a:r>
                <a:rPr lang="en-US" dirty="0"/>
                <a:t>heartbeat</a:t>
              </a:r>
            </a:p>
          </p:txBody>
        </p:sp>
        <p:sp>
          <p:nvSpPr>
            <p:cNvPr id="50" name="TextBox 49">
              <a:extLst>
                <a:ext uri="{FF2B5EF4-FFF2-40B4-BE49-F238E27FC236}">
                  <a16:creationId xmlns:a16="http://schemas.microsoft.com/office/drawing/2014/main" id="{2328883E-3525-0A46-9E2B-2B87048EEB87}"/>
                </a:ext>
              </a:extLst>
            </p:cNvPr>
            <p:cNvSpPr txBox="1"/>
            <p:nvPr/>
          </p:nvSpPr>
          <p:spPr>
            <a:xfrm>
              <a:off x="3188644" y="4786094"/>
              <a:ext cx="1112293" cy="646331"/>
            </a:xfrm>
            <a:prstGeom prst="rect">
              <a:avLst/>
            </a:prstGeom>
            <a:noFill/>
          </p:spPr>
          <p:txBody>
            <a:bodyPr wrap="square" rtlCol="0">
              <a:spAutoFit/>
            </a:bodyPr>
            <a:lstStyle/>
            <a:p>
              <a:r>
                <a:rPr lang="en-US" dirty="0"/>
                <a:t>Leader is elected</a:t>
              </a:r>
            </a:p>
          </p:txBody>
        </p:sp>
        <p:sp>
          <p:nvSpPr>
            <p:cNvPr id="51" name="TextBox 50">
              <a:extLst>
                <a:ext uri="{FF2B5EF4-FFF2-40B4-BE49-F238E27FC236}">
                  <a16:creationId xmlns:a16="http://schemas.microsoft.com/office/drawing/2014/main" id="{515CAF38-448C-994C-8B10-E86F9DABE93F}"/>
                </a:ext>
              </a:extLst>
            </p:cNvPr>
            <p:cNvSpPr txBox="1"/>
            <p:nvPr/>
          </p:nvSpPr>
          <p:spPr>
            <a:xfrm>
              <a:off x="1244140" y="3593011"/>
              <a:ext cx="1801140" cy="1200329"/>
            </a:xfrm>
            <a:prstGeom prst="rect">
              <a:avLst/>
            </a:prstGeom>
            <a:noFill/>
          </p:spPr>
          <p:txBody>
            <a:bodyPr wrap="square" rtlCol="0">
              <a:spAutoFit/>
            </a:bodyPr>
            <a:lstStyle/>
            <a:p>
              <a:r>
                <a:rPr lang="en-US" dirty="0"/>
                <a:t>Not received messages from leader for enough time</a:t>
              </a:r>
            </a:p>
          </p:txBody>
        </p:sp>
      </p:grpSp>
    </p:spTree>
    <p:extLst>
      <p:ext uri="{BB962C8B-B14F-4D97-AF65-F5344CB8AC3E}">
        <p14:creationId xmlns:p14="http://schemas.microsoft.com/office/powerpoint/2010/main" val="41358945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3625A-371F-3648-85E5-929595FA41B3}"/>
              </a:ext>
            </a:extLst>
          </p:cNvPr>
          <p:cNvSpPr>
            <a:spLocks noGrp="1"/>
          </p:cNvSpPr>
          <p:nvPr>
            <p:ph type="title"/>
          </p:nvPr>
        </p:nvSpPr>
        <p:spPr/>
        <p:txBody>
          <a:bodyPr/>
          <a:lstStyle/>
          <a:p>
            <a:r>
              <a:rPr lang="en-US" dirty="0"/>
              <a:t>Raft algorithm example in Kubernetes</a:t>
            </a:r>
          </a:p>
        </p:txBody>
      </p:sp>
      <p:sp>
        <p:nvSpPr>
          <p:cNvPr id="3" name="Date Placeholder 2">
            <a:extLst>
              <a:ext uri="{FF2B5EF4-FFF2-40B4-BE49-F238E27FC236}">
                <a16:creationId xmlns:a16="http://schemas.microsoft.com/office/drawing/2014/main" id="{472E11DE-F8A3-1646-8A38-095088D558F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EE117A2-6DED-DD42-8B8E-CC80AAD4F256}"/>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AFD18CB8-273E-D447-8F6B-5732E2B8AF0C}"/>
              </a:ext>
            </a:extLst>
          </p:cNvPr>
          <p:cNvPicPr>
            <a:picLocks noChangeAspect="1"/>
          </p:cNvPicPr>
          <p:nvPr/>
        </p:nvPicPr>
        <p:blipFill>
          <a:blip r:embed="rId2"/>
          <a:stretch>
            <a:fillRect/>
          </a:stretch>
        </p:blipFill>
        <p:spPr>
          <a:xfrm>
            <a:off x="1255715" y="3369310"/>
            <a:ext cx="6632570" cy="3352800"/>
          </a:xfrm>
          <a:prstGeom prst="rect">
            <a:avLst/>
          </a:prstGeom>
        </p:spPr>
      </p:pic>
      <p:pic>
        <p:nvPicPr>
          <p:cNvPr id="7" name="Picture 6">
            <a:extLst>
              <a:ext uri="{FF2B5EF4-FFF2-40B4-BE49-F238E27FC236}">
                <a16:creationId xmlns:a16="http://schemas.microsoft.com/office/drawing/2014/main" id="{058055A7-D5F6-5A49-BBA8-F55050EE29C1}"/>
              </a:ext>
            </a:extLst>
          </p:cNvPr>
          <p:cNvPicPr>
            <a:picLocks noChangeAspect="1"/>
          </p:cNvPicPr>
          <p:nvPr/>
        </p:nvPicPr>
        <p:blipFill>
          <a:blip r:embed="rId3"/>
          <a:stretch>
            <a:fillRect/>
          </a:stretch>
        </p:blipFill>
        <p:spPr>
          <a:xfrm>
            <a:off x="7493356" y="1266781"/>
            <a:ext cx="1197725" cy="1155700"/>
          </a:xfrm>
          <a:prstGeom prst="rect">
            <a:avLst/>
          </a:prstGeom>
        </p:spPr>
      </p:pic>
      <p:sp>
        <p:nvSpPr>
          <p:cNvPr id="8" name="Content Placeholder 4">
            <a:extLst>
              <a:ext uri="{FF2B5EF4-FFF2-40B4-BE49-F238E27FC236}">
                <a16:creationId xmlns:a16="http://schemas.microsoft.com/office/drawing/2014/main" id="{191F40D6-0C15-EA4E-BB49-EAE1630771BB}"/>
              </a:ext>
            </a:extLst>
          </p:cNvPr>
          <p:cNvSpPr>
            <a:spLocks noGrp="1"/>
          </p:cNvSpPr>
          <p:nvPr>
            <p:ph sz="quarter" idx="1"/>
          </p:nvPr>
        </p:nvSpPr>
        <p:spPr>
          <a:xfrm>
            <a:off x="457200" y="1219201"/>
            <a:ext cx="6934200" cy="1676400"/>
          </a:xfrm>
        </p:spPr>
        <p:txBody>
          <a:bodyPr>
            <a:normAutofit fontScale="85000" lnSpcReduction="10000"/>
          </a:bodyPr>
          <a:lstStyle/>
          <a:p>
            <a:r>
              <a:rPr lang="en-US" dirty="0"/>
              <a:t>How Kubernetes deals with data failure: </a:t>
            </a:r>
          </a:p>
          <a:p>
            <a:pPr lvl="1"/>
            <a:r>
              <a:rPr lang="en-US" dirty="0"/>
              <a:t>To ensure reliability, N nodes are usually deployed for data backup. One of the nodes will be selected as the master, and the other nodes will be used as backups.</a:t>
            </a:r>
          </a:p>
        </p:txBody>
      </p:sp>
      <p:sp>
        <p:nvSpPr>
          <p:cNvPr id="9" name="Oval 8">
            <a:extLst>
              <a:ext uri="{FF2B5EF4-FFF2-40B4-BE49-F238E27FC236}">
                <a16:creationId xmlns:a16="http://schemas.microsoft.com/office/drawing/2014/main" id="{E7AAF28A-5B8B-7F4C-9086-F4D7EDAF553A}"/>
              </a:ext>
            </a:extLst>
          </p:cNvPr>
          <p:cNvSpPr/>
          <p:nvPr/>
        </p:nvSpPr>
        <p:spPr>
          <a:xfrm>
            <a:off x="4038600" y="4618356"/>
            <a:ext cx="3157048" cy="1501139"/>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CBB43F4-587A-D141-A0A1-CEE3FA4955C8}"/>
              </a:ext>
            </a:extLst>
          </p:cNvPr>
          <p:cNvSpPr txBox="1"/>
          <p:nvPr/>
        </p:nvSpPr>
        <p:spPr>
          <a:xfrm>
            <a:off x="4104745" y="4406759"/>
            <a:ext cx="825867" cy="369332"/>
          </a:xfrm>
          <a:prstGeom prst="rect">
            <a:avLst/>
          </a:prstGeom>
          <a:noFill/>
        </p:spPr>
        <p:txBody>
          <a:bodyPr wrap="none" rtlCol="0">
            <a:spAutoFit/>
          </a:bodyPr>
          <a:lstStyle/>
          <a:p>
            <a:r>
              <a:rPr lang="en-US" dirty="0">
                <a:solidFill>
                  <a:schemeClr val="accent2"/>
                </a:solidFill>
              </a:rPr>
              <a:t>Leader</a:t>
            </a:r>
          </a:p>
        </p:txBody>
      </p:sp>
      <p:sp>
        <p:nvSpPr>
          <p:cNvPr id="11" name="TextBox 10">
            <a:extLst>
              <a:ext uri="{FF2B5EF4-FFF2-40B4-BE49-F238E27FC236}">
                <a16:creationId xmlns:a16="http://schemas.microsoft.com/office/drawing/2014/main" id="{3FB79334-0C66-1246-8EA3-DBFE1E736AA9}"/>
              </a:ext>
            </a:extLst>
          </p:cNvPr>
          <p:cNvSpPr txBox="1"/>
          <p:nvPr/>
        </p:nvSpPr>
        <p:spPr>
          <a:xfrm>
            <a:off x="5715000" y="6114480"/>
            <a:ext cx="994503" cy="369332"/>
          </a:xfrm>
          <a:prstGeom prst="rect">
            <a:avLst/>
          </a:prstGeom>
          <a:noFill/>
        </p:spPr>
        <p:txBody>
          <a:bodyPr wrap="none" rtlCol="0">
            <a:spAutoFit/>
          </a:bodyPr>
          <a:lstStyle/>
          <a:p>
            <a:r>
              <a:rPr lang="en-US" dirty="0">
                <a:solidFill>
                  <a:schemeClr val="accent2"/>
                </a:solidFill>
              </a:rPr>
              <a:t>Follower</a:t>
            </a:r>
          </a:p>
        </p:txBody>
      </p:sp>
    </p:spTree>
    <p:extLst>
      <p:ext uri="{BB962C8B-B14F-4D97-AF65-F5344CB8AC3E}">
        <p14:creationId xmlns:p14="http://schemas.microsoft.com/office/powerpoint/2010/main" val="3458581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lstStyle/>
          <a:p>
            <a:r>
              <a:rPr lang="en-US" dirty="0"/>
              <a:t>Advantages:</a:t>
            </a:r>
          </a:p>
          <a:p>
            <a:pPr lvl="1"/>
            <a:r>
              <a:rPr lang="en-US" dirty="0"/>
              <a:t>Fast election speed</a:t>
            </a:r>
          </a:p>
          <a:p>
            <a:pPr lvl="1"/>
            <a:r>
              <a:rPr lang="en-US" dirty="0"/>
              <a:t>low algorithm complexity</a:t>
            </a:r>
          </a:p>
          <a:p>
            <a:pPr lvl="1"/>
            <a:r>
              <a:rPr lang="en-US" dirty="0"/>
              <a:t>simple and easy to implement (who lives and who has the half votes is the master node)</a:t>
            </a:r>
          </a:p>
        </p:txBody>
      </p:sp>
    </p:spTree>
    <p:extLst>
      <p:ext uri="{BB962C8B-B14F-4D97-AF65-F5344CB8AC3E}">
        <p14:creationId xmlns:p14="http://schemas.microsoft.com/office/powerpoint/2010/main" val="29381669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6651-1004-2043-87F6-8ED7AF7C9573}"/>
              </a:ext>
            </a:extLst>
          </p:cNvPr>
          <p:cNvSpPr>
            <a:spLocks noGrp="1"/>
          </p:cNvSpPr>
          <p:nvPr>
            <p:ph type="title"/>
          </p:nvPr>
        </p:nvSpPr>
        <p:spPr/>
        <p:txBody>
          <a:bodyPr/>
          <a:lstStyle/>
          <a:p>
            <a:r>
              <a:rPr lang="en-US" dirty="0"/>
              <a:t>2. Raft algorithm</a:t>
            </a:r>
          </a:p>
        </p:txBody>
      </p:sp>
      <p:sp>
        <p:nvSpPr>
          <p:cNvPr id="3" name="Date Placeholder 2">
            <a:extLst>
              <a:ext uri="{FF2B5EF4-FFF2-40B4-BE49-F238E27FC236}">
                <a16:creationId xmlns:a16="http://schemas.microsoft.com/office/drawing/2014/main" id="{3DE93062-13F4-124A-85B8-C1F6F6ADB63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0AAF6DC-2B1B-EF48-90C1-4432213DA2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B041FE1C-D447-BC42-97D5-79EBFF91E7D0}"/>
              </a:ext>
            </a:extLst>
          </p:cNvPr>
          <p:cNvSpPr>
            <a:spLocks noGrp="1"/>
          </p:cNvSpPr>
          <p:nvPr>
            <p:ph sz="quarter" idx="1"/>
          </p:nvPr>
        </p:nvSpPr>
        <p:spPr/>
        <p:txBody>
          <a:bodyPr>
            <a:normAutofit/>
          </a:bodyPr>
          <a:lstStyle/>
          <a:p>
            <a:r>
              <a:rPr lang="en-US" dirty="0"/>
              <a:t>Disadvantages:</a:t>
            </a:r>
          </a:p>
          <a:p>
            <a:pPr lvl="1"/>
            <a:r>
              <a:rPr lang="en-US" dirty="0"/>
              <a:t>It requires that each node in the system can communicate with each other (vote), and requires the node which has more than half of the votes to be the master, thus the </a:t>
            </a:r>
            <a:r>
              <a:rPr lang="en-US" b="1" i="1" dirty="0">
                <a:solidFill>
                  <a:schemeClr val="accent2"/>
                </a:solidFill>
              </a:rPr>
              <a:t>communication traffic is large</a:t>
            </a:r>
          </a:p>
        </p:txBody>
      </p:sp>
    </p:spTree>
    <p:extLst>
      <p:ext uri="{BB962C8B-B14F-4D97-AF65-F5344CB8AC3E}">
        <p14:creationId xmlns:p14="http://schemas.microsoft.com/office/powerpoint/2010/main" val="6162818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C77D0-05BB-0044-AE71-9E60CE324879}"/>
              </a:ext>
            </a:extLst>
          </p:cNvPr>
          <p:cNvSpPr>
            <a:spLocks noGrp="1"/>
          </p:cNvSpPr>
          <p:nvPr>
            <p:ph type="title"/>
          </p:nvPr>
        </p:nvSpPr>
        <p:spPr/>
        <p:txBody>
          <a:bodyPr>
            <a:normAutofit/>
          </a:bodyPr>
          <a:lstStyle/>
          <a:p>
            <a:r>
              <a:rPr lang="en-US" dirty="0"/>
              <a:t>Comparison</a:t>
            </a:r>
          </a:p>
        </p:txBody>
      </p:sp>
      <p:sp>
        <p:nvSpPr>
          <p:cNvPr id="3" name="Date Placeholder 2">
            <a:extLst>
              <a:ext uri="{FF2B5EF4-FFF2-40B4-BE49-F238E27FC236}">
                <a16:creationId xmlns:a16="http://schemas.microsoft.com/office/drawing/2014/main" id="{A0252B5B-C0A3-2B46-8906-5CF2D8B1436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6A0DB19C-1414-764B-9AD5-237080E2BD93}"/>
              </a:ext>
            </a:extLst>
          </p:cNvPr>
          <p:cNvSpPr>
            <a:spLocks noGrp="1"/>
          </p:cNvSpPr>
          <p:nvPr>
            <p:ph type="sldNum" sz="quarter" idx="12"/>
          </p:nvPr>
        </p:nvSpPr>
        <p:spPr/>
        <p:txBody>
          <a:bodyPr/>
          <a:lstStyle/>
          <a:p>
            <a:r>
              <a:rPr lang="en-US"/>
              <a:t>CS 7172</a:t>
            </a:r>
            <a:endParaRPr lang="en-US" dirty="0"/>
          </a:p>
        </p:txBody>
      </p:sp>
      <p:graphicFrame>
        <p:nvGraphicFramePr>
          <p:cNvPr id="6" name="Content Placeholder 5">
            <a:extLst>
              <a:ext uri="{FF2B5EF4-FFF2-40B4-BE49-F238E27FC236}">
                <a16:creationId xmlns:a16="http://schemas.microsoft.com/office/drawing/2014/main" id="{1CC084B0-6BB3-9B42-8D5E-C0E1E4416B21}"/>
              </a:ext>
            </a:extLst>
          </p:cNvPr>
          <p:cNvGraphicFramePr>
            <a:graphicFrameLocks noGrp="1"/>
          </p:cNvGraphicFramePr>
          <p:nvPr>
            <p:ph sz="quarter" idx="1"/>
            <p:extLst>
              <p:ext uri="{D42A27DB-BD31-4B8C-83A1-F6EECF244321}">
                <p14:modId xmlns:p14="http://schemas.microsoft.com/office/powerpoint/2010/main" val="1250765893"/>
              </p:ext>
            </p:extLst>
          </p:nvPr>
        </p:nvGraphicFramePr>
        <p:xfrm>
          <a:off x="457200" y="1905000"/>
          <a:ext cx="8229600" cy="3843724"/>
        </p:xfrm>
        <a:graphic>
          <a:graphicData uri="http://schemas.openxmlformats.org/drawingml/2006/table">
            <a:tbl>
              <a:tblPr firstRow="1" bandRow="1">
                <a:tableStyleId>{5C22544A-7EE6-4342-B048-85BDC9FD1C3A}</a:tableStyleId>
              </a:tblPr>
              <a:tblGrid>
                <a:gridCol w="2133600">
                  <a:extLst>
                    <a:ext uri="{9D8B030D-6E8A-4147-A177-3AD203B41FA5}">
                      <a16:colId xmlns:a16="http://schemas.microsoft.com/office/drawing/2014/main" val="3009878237"/>
                    </a:ext>
                  </a:extLst>
                </a:gridCol>
                <a:gridCol w="2844800">
                  <a:extLst>
                    <a:ext uri="{9D8B030D-6E8A-4147-A177-3AD203B41FA5}">
                      <a16:colId xmlns:a16="http://schemas.microsoft.com/office/drawing/2014/main" val="3322588589"/>
                    </a:ext>
                  </a:extLst>
                </a:gridCol>
                <a:gridCol w="3251200">
                  <a:extLst>
                    <a:ext uri="{9D8B030D-6E8A-4147-A177-3AD203B41FA5}">
                      <a16:colId xmlns:a16="http://schemas.microsoft.com/office/drawing/2014/main" val="372778398"/>
                    </a:ext>
                  </a:extLst>
                </a:gridCol>
              </a:tblGrid>
              <a:tr h="381000">
                <a:tc>
                  <a:txBody>
                    <a:bodyPr/>
                    <a:lstStyle/>
                    <a:p>
                      <a:pPr algn="ctr"/>
                      <a:endParaRPr lang="en-US" dirty="0"/>
                    </a:p>
                  </a:txBody>
                  <a:tcPr anchor="ctr"/>
                </a:tc>
                <a:tc>
                  <a:txBody>
                    <a:bodyPr/>
                    <a:lstStyle/>
                    <a:p>
                      <a:pPr algn="ctr"/>
                      <a:r>
                        <a:rPr lang="en-US" dirty="0"/>
                        <a:t>Bully</a:t>
                      </a:r>
                    </a:p>
                  </a:txBody>
                  <a:tcPr anchor="ctr"/>
                </a:tc>
                <a:tc>
                  <a:txBody>
                    <a:bodyPr/>
                    <a:lstStyle/>
                    <a:p>
                      <a:pPr algn="ctr"/>
                      <a:r>
                        <a:rPr lang="en-US" dirty="0"/>
                        <a:t>Raft</a:t>
                      </a:r>
                    </a:p>
                  </a:txBody>
                  <a:tcPr anchor="ctr"/>
                </a:tc>
                <a:extLst>
                  <a:ext uri="{0D108BD9-81ED-4DB2-BD59-A6C34878D82A}">
                    <a16:rowId xmlns:a16="http://schemas.microsoft.com/office/drawing/2014/main" val="109875651"/>
                  </a:ext>
                </a:extLst>
              </a:tr>
              <a:tr h="807968">
                <a:tc>
                  <a:txBody>
                    <a:bodyPr/>
                    <a:lstStyle/>
                    <a:p>
                      <a:pPr algn="ctr"/>
                      <a:r>
                        <a:rPr lang="en-US" b="1" dirty="0">
                          <a:latin typeface="Al Tarikh" pitchFamily="2" charset="-78"/>
                          <a:cs typeface="Al Tarikh" pitchFamily="2" charset="-78"/>
                        </a:rPr>
                        <a:t>How to elect leader</a:t>
                      </a:r>
                    </a:p>
                  </a:txBody>
                  <a:tcPr anchor="ctr"/>
                </a:tc>
                <a:tc>
                  <a:txBody>
                    <a:bodyPr/>
                    <a:lstStyle/>
                    <a:p>
                      <a:pPr algn="ctr"/>
                      <a:r>
                        <a:rPr lang="en-US" sz="1800" dirty="0"/>
                        <a:t>Largest ID</a:t>
                      </a:r>
                    </a:p>
                  </a:txBody>
                  <a:tcPr anchor="ctr"/>
                </a:tc>
                <a:tc>
                  <a:txBody>
                    <a:bodyPr/>
                    <a:lstStyle/>
                    <a:p>
                      <a:pPr algn="ctr"/>
                      <a:r>
                        <a:rPr lang="en-US" sz="1800" dirty="0"/>
                        <a:t>Get half of the votes</a:t>
                      </a:r>
                    </a:p>
                  </a:txBody>
                  <a:tcPr anchor="ctr"/>
                </a:tc>
                <a:extLst>
                  <a:ext uri="{0D108BD9-81ED-4DB2-BD59-A6C34878D82A}">
                    <a16:rowId xmlns:a16="http://schemas.microsoft.com/office/drawing/2014/main" val="2664578957"/>
                  </a:ext>
                </a:extLst>
              </a:tr>
              <a:tr h="1731362">
                <a:tc>
                  <a:txBody>
                    <a:bodyPr/>
                    <a:lstStyle/>
                    <a:p>
                      <a:pPr algn="ctr"/>
                      <a:r>
                        <a:rPr lang="en-US" b="1" dirty="0">
                          <a:latin typeface="Al Tarikh" pitchFamily="2" charset="-78"/>
                          <a:cs typeface="Al Tarikh" pitchFamily="2" charset="-78"/>
                        </a:rPr>
                        <a:t>How the algorithm works</a:t>
                      </a:r>
                    </a:p>
                  </a:txBody>
                  <a:tcPr anchor="ctr"/>
                </a:tc>
                <a:tc>
                  <a:txBody>
                    <a:bodyPr/>
                    <a:lstStyle/>
                    <a:p>
                      <a:r>
                        <a:rPr lang="en-US" sz="1800" dirty="0"/>
                        <a:t>When nodes find no responses from leader or leader fails, raise new election</a:t>
                      </a:r>
                    </a:p>
                  </a:txBody>
                  <a:tcPr anchor="ctr"/>
                </a:tc>
                <a:tc>
                  <a:txBody>
                    <a:bodyPr/>
                    <a:lstStyle/>
                    <a:p>
                      <a:r>
                        <a:rPr lang="en-US" sz="1800" dirty="0"/>
                        <a:t>Every node can be Candidate and selected as Leader. Every follower can only vote once in every election.</a:t>
                      </a:r>
                    </a:p>
                  </a:txBody>
                  <a:tcPr anchor="ctr"/>
                </a:tc>
                <a:extLst>
                  <a:ext uri="{0D108BD9-81ED-4DB2-BD59-A6C34878D82A}">
                    <a16:rowId xmlns:a16="http://schemas.microsoft.com/office/drawing/2014/main" val="3625305637"/>
                  </a:ext>
                </a:extLst>
              </a:tr>
              <a:tr h="461697">
                <a:tc>
                  <a:txBody>
                    <a:bodyPr/>
                    <a:lstStyle/>
                    <a:p>
                      <a:pPr algn="ctr"/>
                      <a:r>
                        <a:rPr lang="en-US" b="1" dirty="0">
                          <a:latin typeface="Al Tarikh" pitchFamily="2" charset="-78"/>
                          <a:cs typeface="Al Tarikh" pitchFamily="2" charset="-78"/>
                        </a:rPr>
                        <a:t>Election time</a:t>
                      </a:r>
                    </a:p>
                  </a:txBody>
                  <a:tcPr anchor="ctr"/>
                </a:tc>
                <a:tc>
                  <a:txBody>
                    <a:bodyPr/>
                    <a:lstStyle/>
                    <a:p>
                      <a:pPr algn="ctr"/>
                      <a:r>
                        <a:rPr lang="en-US" sz="1800" dirty="0"/>
                        <a:t>Short</a:t>
                      </a:r>
                    </a:p>
                  </a:txBody>
                  <a:tcPr anchor="ctr"/>
                </a:tc>
                <a:tc>
                  <a:txBody>
                    <a:bodyPr/>
                    <a:lstStyle/>
                    <a:p>
                      <a:pPr algn="ctr"/>
                      <a:r>
                        <a:rPr lang="en-US" sz="1800" dirty="0"/>
                        <a:t>Long</a:t>
                      </a:r>
                    </a:p>
                  </a:txBody>
                  <a:tcPr anchor="ctr"/>
                </a:tc>
                <a:extLst>
                  <a:ext uri="{0D108BD9-81ED-4DB2-BD59-A6C34878D82A}">
                    <a16:rowId xmlns:a16="http://schemas.microsoft.com/office/drawing/2014/main" val="3672738502"/>
                  </a:ext>
                </a:extLst>
              </a:tr>
              <a:tr h="461697">
                <a:tc>
                  <a:txBody>
                    <a:bodyPr/>
                    <a:lstStyle/>
                    <a:p>
                      <a:pPr algn="ctr"/>
                      <a:r>
                        <a:rPr lang="en-US" b="1" dirty="0">
                          <a:latin typeface="Al Tarikh" pitchFamily="2" charset="-78"/>
                          <a:cs typeface="Al Tarikh" pitchFamily="2" charset="-78"/>
                        </a:rPr>
                        <a:t>Performance</a:t>
                      </a:r>
                    </a:p>
                  </a:txBody>
                  <a:tcPr anchor="ctr"/>
                </a:tc>
                <a:tc gridSpan="2">
                  <a:txBody>
                    <a:bodyPr/>
                    <a:lstStyle/>
                    <a:p>
                      <a:pPr algn="ctr"/>
                      <a:r>
                        <a:rPr lang="en-US" sz="1800" dirty="0"/>
                        <a:t>Bully &lt; Raft </a:t>
                      </a:r>
                    </a:p>
                  </a:txBody>
                  <a:tcPr anchor="ctr"/>
                </a:tc>
                <a:tc hMerge="1">
                  <a:txBody>
                    <a:bodyPr/>
                    <a:lstStyle/>
                    <a:p>
                      <a:endParaRPr lang="en-US" dirty="0"/>
                    </a:p>
                  </a:txBody>
                  <a:tcPr/>
                </a:tc>
                <a:extLst>
                  <a:ext uri="{0D108BD9-81ED-4DB2-BD59-A6C34878D82A}">
                    <a16:rowId xmlns:a16="http://schemas.microsoft.com/office/drawing/2014/main" val="2231088381"/>
                  </a:ext>
                </a:extLst>
              </a:tr>
            </a:tbl>
          </a:graphicData>
        </a:graphic>
      </p:graphicFrame>
    </p:spTree>
    <p:extLst>
      <p:ext uri="{BB962C8B-B14F-4D97-AF65-F5344CB8AC3E}">
        <p14:creationId xmlns:p14="http://schemas.microsoft.com/office/powerpoint/2010/main" val="367712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2895600" y="1219200"/>
            <a:ext cx="6019800" cy="5137150"/>
          </a:xfrm>
        </p:spPr>
        <p:txBody>
          <a:bodyPr>
            <a:normAutofit fontScale="92500"/>
          </a:bodyPr>
          <a:lstStyle/>
          <a:p>
            <a:r>
              <a:rPr lang="en-US" dirty="0"/>
              <a:t>Like the coffee machine, in distributed system, for the same shared resource, one program does not want to be disturbed by other programs while it is being used. </a:t>
            </a:r>
          </a:p>
          <a:p>
            <a:endParaRPr lang="en-US" dirty="0"/>
          </a:p>
          <a:p>
            <a:r>
              <a:rPr lang="en-US" dirty="0"/>
              <a:t>This requires that only one program can access this resource at a time</a:t>
            </a:r>
          </a:p>
        </p:txBody>
      </p:sp>
      <p:pic>
        <p:nvPicPr>
          <p:cNvPr id="7" name="Picture 6">
            <a:extLst>
              <a:ext uri="{FF2B5EF4-FFF2-40B4-BE49-F238E27FC236}">
                <a16:creationId xmlns:a16="http://schemas.microsoft.com/office/drawing/2014/main" id="{9874D2AB-9C10-594C-9A96-CFD29BC61E6E}"/>
              </a:ext>
            </a:extLst>
          </p:cNvPr>
          <p:cNvPicPr>
            <a:picLocks noChangeAspect="1"/>
          </p:cNvPicPr>
          <p:nvPr/>
        </p:nvPicPr>
        <p:blipFill>
          <a:blip r:embed="rId2"/>
          <a:stretch>
            <a:fillRect/>
          </a:stretch>
        </p:blipFill>
        <p:spPr>
          <a:xfrm>
            <a:off x="457200" y="1566790"/>
            <a:ext cx="1981200" cy="1981200"/>
          </a:xfrm>
          <a:prstGeom prst="rect">
            <a:avLst/>
          </a:prstGeom>
        </p:spPr>
      </p:pic>
      <p:pic>
        <p:nvPicPr>
          <p:cNvPr id="8" name="Picture 7">
            <a:extLst>
              <a:ext uri="{FF2B5EF4-FFF2-40B4-BE49-F238E27FC236}">
                <a16:creationId xmlns:a16="http://schemas.microsoft.com/office/drawing/2014/main" id="{039378E1-6578-3547-80D0-1D9164ED40A8}"/>
              </a:ext>
            </a:extLst>
          </p:cNvPr>
          <p:cNvPicPr>
            <a:picLocks noChangeAspect="1"/>
          </p:cNvPicPr>
          <p:nvPr/>
        </p:nvPicPr>
        <p:blipFill>
          <a:blip r:embed="rId3"/>
          <a:stretch>
            <a:fillRect/>
          </a:stretch>
        </p:blipFill>
        <p:spPr>
          <a:xfrm>
            <a:off x="612775" y="3895968"/>
            <a:ext cx="1670050" cy="1423429"/>
          </a:xfrm>
          <a:prstGeom prst="rect">
            <a:avLst/>
          </a:prstGeom>
        </p:spPr>
      </p:pic>
    </p:spTree>
    <p:extLst>
      <p:ext uri="{BB962C8B-B14F-4D97-AF65-F5344CB8AC3E}">
        <p14:creationId xmlns:p14="http://schemas.microsoft.com/office/powerpoint/2010/main" val="3674821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8291E-F082-7C4F-95CE-7D1F2FF71438}"/>
              </a:ext>
            </a:extLst>
          </p:cNvPr>
          <p:cNvSpPr>
            <a:spLocks noGrp="1"/>
          </p:cNvSpPr>
          <p:nvPr>
            <p:ph type="title"/>
          </p:nvPr>
        </p:nvSpPr>
        <p:spPr/>
        <p:txBody>
          <a:bodyPr/>
          <a:lstStyle/>
          <a:p>
            <a:r>
              <a:rPr lang="en-US" dirty="0"/>
              <a:t>What is Distributed Mutex?</a:t>
            </a:r>
          </a:p>
        </p:txBody>
      </p:sp>
      <p:sp>
        <p:nvSpPr>
          <p:cNvPr id="3" name="Date Placeholder 2">
            <a:extLst>
              <a:ext uri="{FF2B5EF4-FFF2-40B4-BE49-F238E27FC236}">
                <a16:creationId xmlns:a16="http://schemas.microsoft.com/office/drawing/2014/main" id="{BB394061-F7BD-3E43-BE72-AA4BE21BCA1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74E2978-D707-4042-818C-4182CA7B25D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23F6191-3A2D-394A-997F-61421F382442}"/>
              </a:ext>
            </a:extLst>
          </p:cNvPr>
          <p:cNvSpPr>
            <a:spLocks noGrp="1"/>
          </p:cNvSpPr>
          <p:nvPr>
            <p:ph sz="quarter" idx="1"/>
          </p:nvPr>
        </p:nvSpPr>
        <p:spPr/>
        <p:txBody>
          <a:bodyPr/>
          <a:lstStyle/>
          <a:p>
            <a:r>
              <a:rPr lang="en-US" dirty="0"/>
              <a:t>In a distributed system, the method to achieve access to exclusive resource is called </a:t>
            </a:r>
            <a:r>
              <a:rPr lang="en-US" b="1" i="1" dirty="0">
                <a:solidFill>
                  <a:schemeClr val="accent2"/>
                </a:solidFill>
              </a:rPr>
              <a:t>Distributed Mutual Exclusion</a:t>
            </a:r>
          </a:p>
          <a:p>
            <a:endParaRPr lang="en-US" dirty="0"/>
          </a:p>
          <a:p>
            <a:r>
              <a:rPr lang="en-US" dirty="0"/>
              <a:t>The shared resource that is accessed by mutual exclusion is called </a:t>
            </a:r>
            <a:r>
              <a:rPr lang="en-US" b="1" i="1" dirty="0">
                <a:solidFill>
                  <a:schemeClr val="accent2"/>
                </a:solidFill>
              </a:rPr>
              <a:t>Critical Resource</a:t>
            </a:r>
            <a:endParaRPr lang="en-US" dirty="0"/>
          </a:p>
        </p:txBody>
      </p:sp>
    </p:spTree>
    <p:extLst>
      <p:ext uri="{BB962C8B-B14F-4D97-AF65-F5344CB8AC3E}">
        <p14:creationId xmlns:p14="http://schemas.microsoft.com/office/powerpoint/2010/main" val="2505266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3D34A-0DCE-F64B-9EAC-B29A662DDA21}"/>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C901DC54-77DE-534D-AE25-8CFCA7CE5C0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E4F91D3-80FA-BD4C-8D84-5A46490463EC}"/>
              </a:ext>
            </a:extLst>
          </p:cNvPr>
          <p:cNvSpPr>
            <a:spLocks noGrp="1"/>
          </p:cNvSpPr>
          <p:nvPr>
            <p:ph type="sldNum" sz="quarter" idx="12"/>
          </p:nvPr>
        </p:nvSpPr>
        <p:spPr/>
        <p:txBody>
          <a:bodyPr/>
          <a:lstStyle/>
          <a:p>
            <a:r>
              <a:rPr lang="en-US"/>
              <a:t>CS 7172</a:t>
            </a:r>
            <a:endParaRPr lang="en-US" dirty="0"/>
          </a:p>
        </p:txBody>
      </p:sp>
      <p:pic>
        <p:nvPicPr>
          <p:cNvPr id="6" name="Picture 5">
            <a:extLst>
              <a:ext uri="{FF2B5EF4-FFF2-40B4-BE49-F238E27FC236}">
                <a16:creationId xmlns:a16="http://schemas.microsoft.com/office/drawing/2014/main" id="{9BC5606E-979D-F047-913A-D90056557EA9}"/>
              </a:ext>
            </a:extLst>
          </p:cNvPr>
          <p:cNvPicPr>
            <a:picLocks noChangeAspect="1"/>
          </p:cNvPicPr>
          <p:nvPr/>
        </p:nvPicPr>
        <p:blipFill>
          <a:blip r:embed="rId2"/>
          <a:stretch>
            <a:fillRect/>
          </a:stretch>
        </p:blipFill>
        <p:spPr>
          <a:xfrm>
            <a:off x="457200" y="2514600"/>
            <a:ext cx="1981200" cy="1981200"/>
          </a:xfrm>
          <a:prstGeom prst="rect">
            <a:avLst/>
          </a:prstGeom>
        </p:spPr>
      </p:pic>
      <p:pic>
        <p:nvPicPr>
          <p:cNvPr id="7" name="Picture 6">
            <a:extLst>
              <a:ext uri="{FF2B5EF4-FFF2-40B4-BE49-F238E27FC236}">
                <a16:creationId xmlns:a16="http://schemas.microsoft.com/office/drawing/2014/main" id="{A8E915C8-2AA8-5143-B9B5-3644580364F0}"/>
              </a:ext>
            </a:extLst>
          </p:cNvPr>
          <p:cNvPicPr>
            <a:picLocks noChangeAspect="1"/>
          </p:cNvPicPr>
          <p:nvPr/>
        </p:nvPicPr>
        <p:blipFill>
          <a:blip r:embed="rId3"/>
          <a:stretch>
            <a:fillRect/>
          </a:stretch>
        </p:blipFill>
        <p:spPr>
          <a:xfrm>
            <a:off x="6858000" y="2901435"/>
            <a:ext cx="1670050" cy="1423429"/>
          </a:xfrm>
          <a:prstGeom prst="rect">
            <a:avLst/>
          </a:prstGeom>
        </p:spPr>
      </p:pic>
      <p:pic>
        <p:nvPicPr>
          <p:cNvPr id="8" name="Picture 7">
            <a:extLst>
              <a:ext uri="{FF2B5EF4-FFF2-40B4-BE49-F238E27FC236}">
                <a16:creationId xmlns:a16="http://schemas.microsoft.com/office/drawing/2014/main" id="{49B5B6CC-C60B-1E47-8FAC-FECEBF03E17A}"/>
              </a:ext>
            </a:extLst>
          </p:cNvPr>
          <p:cNvPicPr>
            <a:picLocks noChangeAspect="1"/>
          </p:cNvPicPr>
          <p:nvPr/>
        </p:nvPicPr>
        <p:blipFill>
          <a:blip r:embed="rId4"/>
          <a:stretch>
            <a:fillRect/>
          </a:stretch>
        </p:blipFill>
        <p:spPr>
          <a:xfrm>
            <a:off x="3860800" y="2794000"/>
            <a:ext cx="1422400" cy="1422400"/>
          </a:xfrm>
          <a:prstGeom prst="rect">
            <a:avLst/>
          </a:prstGeom>
        </p:spPr>
      </p:pic>
      <p:sp>
        <p:nvSpPr>
          <p:cNvPr id="9" name="Right Arrow 8">
            <a:extLst>
              <a:ext uri="{FF2B5EF4-FFF2-40B4-BE49-F238E27FC236}">
                <a16:creationId xmlns:a16="http://schemas.microsoft.com/office/drawing/2014/main" id="{3944DE04-1970-9641-B4A6-36A6425C7074}"/>
              </a:ext>
            </a:extLst>
          </p:cNvPr>
          <p:cNvSpPr/>
          <p:nvPr/>
        </p:nvSpPr>
        <p:spPr>
          <a:xfrm rot="10800000">
            <a:off x="5390466" y="3505200"/>
            <a:ext cx="1193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C69AFE-491E-784C-B520-2685F73B66CF}"/>
              </a:ext>
            </a:extLst>
          </p:cNvPr>
          <p:cNvSpPr/>
          <p:nvPr/>
        </p:nvSpPr>
        <p:spPr>
          <a:xfrm>
            <a:off x="2730500" y="4984332"/>
            <a:ext cx="5105400" cy="1015663"/>
          </a:xfrm>
          <a:prstGeom prst="rect">
            <a:avLst/>
          </a:prstGeom>
        </p:spPr>
        <p:txBody>
          <a:bodyPr wrap="square">
            <a:spAutoFit/>
          </a:bodyPr>
          <a:lstStyle/>
          <a:p>
            <a:r>
              <a:rPr lang="en-US" sz="2000" dirty="0"/>
              <a:t>Add a "Coordinator" to restrict everyone to use self-service coffee machines in order to solve the problem of forcibly interrupting others</a:t>
            </a:r>
          </a:p>
        </p:txBody>
      </p:sp>
    </p:spTree>
    <p:extLst>
      <p:ext uri="{BB962C8B-B14F-4D97-AF65-F5344CB8AC3E}">
        <p14:creationId xmlns:p14="http://schemas.microsoft.com/office/powerpoint/2010/main" val="1657103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B694-7C26-5B47-A41B-7BC1BA28E768}"/>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04A93A3E-2C89-2642-BCD9-B8EC11C4683C}"/>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E2C97B62-5170-F547-A52B-FED4FFF8E2D5}"/>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03A1686D-B653-6D49-9F07-7BDC09221637}"/>
              </a:ext>
            </a:extLst>
          </p:cNvPr>
          <p:cNvSpPr>
            <a:spLocks noGrp="1"/>
          </p:cNvSpPr>
          <p:nvPr>
            <p:ph sz="quarter" idx="1"/>
          </p:nvPr>
        </p:nvSpPr>
        <p:spPr>
          <a:xfrm>
            <a:off x="457200" y="1219200"/>
            <a:ext cx="8229600" cy="914400"/>
          </a:xfrm>
        </p:spPr>
        <p:txBody>
          <a:bodyPr>
            <a:normAutofit fontScale="77500" lnSpcReduction="20000"/>
          </a:bodyPr>
          <a:lstStyle/>
          <a:p>
            <a:r>
              <a:rPr lang="en-US" dirty="0"/>
              <a:t>Centralized algorithm is also named as Central Server algorithm in distributed system</a:t>
            </a:r>
          </a:p>
        </p:txBody>
      </p:sp>
      <p:sp>
        <p:nvSpPr>
          <p:cNvPr id="6" name="Rounded Rectangle 5">
            <a:extLst>
              <a:ext uri="{FF2B5EF4-FFF2-40B4-BE49-F238E27FC236}">
                <a16:creationId xmlns:a16="http://schemas.microsoft.com/office/drawing/2014/main" id="{5B97AA44-12C2-2846-ACF1-022EAF809EA3}"/>
              </a:ext>
            </a:extLst>
          </p:cNvPr>
          <p:cNvSpPr/>
          <p:nvPr/>
        </p:nvSpPr>
        <p:spPr>
          <a:xfrm>
            <a:off x="6629400" y="3238500"/>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1</a:t>
            </a:r>
          </a:p>
        </p:txBody>
      </p:sp>
      <p:sp>
        <p:nvSpPr>
          <p:cNvPr id="7" name="Rounded Rectangle 6">
            <a:extLst>
              <a:ext uri="{FF2B5EF4-FFF2-40B4-BE49-F238E27FC236}">
                <a16:creationId xmlns:a16="http://schemas.microsoft.com/office/drawing/2014/main" id="{FDAD2C83-16B1-F34A-AF21-9A6A5767A6DC}"/>
              </a:ext>
            </a:extLst>
          </p:cNvPr>
          <p:cNvSpPr/>
          <p:nvPr/>
        </p:nvSpPr>
        <p:spPr>
          <a:xfrm>
            <a:off x="6634655" y="3841422"/>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8" name="Rounded Rectangle 7">
            <a:extLst>
              <a:ext uri="{FF2B5EF4-FFF2-40B4-BE49-F238E27FC236}">
                <a16:creationId xmlns:a16="http://schemas.microsoft.com/office/drawing/2014/main" id="{C325F5B9-AD54-954E-BA09-27C9BA230874}"/>
              </a:ext>
            </a:extLst>
          </p:cNvPr>
          <p:cNvSpPr/>
          <p:nvPr/>
        </p:nvSpPr>
        <p:spPr>
          <a:xfrm>
            <a:off x="6624145" y="4440731"/>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sp>
        <p:nvSpPr>
          <p:cNvPr id="9" name="Rounded Rectangle 8">
            <a:extLst>
              <a:ext uri="{FF2B5EF4-FFF2-40B4-BE49-F238E27FC236}">
                <a16:creationId xmlns:a16="http://schemas.microsoft.com/office/drawing/2014/main" id="{1FEB37A9-D2E1-5047-BDD9-BD6D1FDC9E7E}"/>
              </a:ext>
            </a:extLst>
          </p:cNvPr>
          <p:cNvSpPr/>
          <p:nvPr/>
        </p:nvSpPr>
        <p:spPr>
          <a:xfrm>
            <a:off x="6629400" y="5043653"/>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4</a:t>
            </a:r>
          </a:p>
        </p:txBody>
      </p:sp>
      <p:sp>
        <p:nvSpPr>
          <p:cNvPr id="10" name="Oval 9">
            <a:extLst>
              <a:ext uri="{FF2B5EF4-FFF2-40B4-BE49-F238E27FC236}">
                <a16:creationId xmlns:a16="http://schemas.microsoft.com/office/drawing/2014/main" id="{95990F94-869E-CE44-9B4A-E6580585632A}"/>
              </a:ext>
            </a:extLst>
          </p:cNvPr>
          <p:cNvSpPr/>
          <p:nvPr/>
        </p:nvSpPr>
        <p:spPr>
          <a:xfrm>
            <a:off x="2556816" y="2326387"/>
            <a:ext cx="3007693" cy="3541013"/>
          </a:xfrm>
          <a:prstGeom prst="ellipse">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8A37C23-D80A-584C-860F-5CF5D12D27DB}"/>
              </a:ext>
            </a:extLst>
          </p:cNvPr>
          <p:cNvSpPr txBox="1"/>
          <p:nvPr/>
        </p:nvSpPr>
        <p:spPr>
          <a:xfrm>
            <a:off x="3435192" y="2480907"/>
            <a:ext cx="1310487" cy="369332"/>
          </a:xfrm>
          <a:prstGeom prst="rect">
            <a:avLst/>
          </a:prstGeom>
          <a:noFill/>
        </p:spPr>
        <p:txBody>
          <a:bodyPr wrap="none" rtlCol="0">
            <a:spAutoFit/>
          </a:bodyPr>
          <a:lstStyle/>
          <a:p>
            <a:r>
              <a:rPr lang="en-US" dirty="0"/>
              <a:t>Coordinator</a:t>
            </a:r>
          </a:p>
        </p:txBody>
      </p:sp>
      <p:sp>
        <p:nvSpPr>
          <p:cNvPr id="12" name="Rounded Rectangle 11">
            <a:extLst>
              <a:ext uri="{FF2B5EF4-FFF2-40B4-BE49-F238E27FC236}">
                <a16:creationId xmlns:a16="http://schemas.microsoft.com/office/drawing/2014/main" id="{DF0DDF85-2859-BF41-8825-8423341693C7}"/>
              </a:ext>
            </a:extLst>
          </p:cNvPr>
          <p:cNvSpPr/>
          <p:nvPr/>
        </p:nvSpPr>
        <p:spPr>
          <a:xfrm>
            <a:off x="3471051" y="4354075"/>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4</a:t>
            </a:r>
          </a:p>
        </p:txBody>
      </p:sp>
      <p:sp>
        <p:nvSpPr>
          <p:cNvPr id="13" name="Rounded Rectangle 12">
            <a:extLst>
              <a:ext uri="{FF2B5EF4-FFF2-40B4-BE49-F238E27FC236}">
                <a16:creationId xmlns:a16="http://schemas.microsoft.com/office/drawing/2014/main" id="{3F2D54AD-8C41-CC43-9B54-AC030542B033}"/>
              </a:ext>
            </a:extLst>
          </p:cNvPr>
          <p:cNvSpPr/>
          <p:nvPr/>
        </p:nvSpPr>
        <p:spPr>
          <a:xfrm>
            <a:off x="3471051" y="4999189"/>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2</a:t>
            </a:r>
          </a:p>
        </p:txBody>
      </p:sp>
      <p:sp>
        <p:nvSpPr>
          <p:cNvPr id="14" name="TextBox 13">
            <a:extLst>
              <a:ext uri="{FF2B5EF4-FFF2-40B4-BE49-F238E27FC236}">
                <a16:creationId xmlns:a16="http://schemas.microsoft.com/office/drawing/2014/main" id="{CB7EC589-F221-954A-B555-9405744B0327}"/>
              </a:ext>
            </a:extLst>
          </p:cNvPr>
          <p:cNvSpPr txBox="1"/>
          <p:nvPr/>
        </p:nvSpPr>
        <p:spPr>
          <a:xfrm>
            <a:off x="3293678" y="3720944"/>
            <a:ext cx="1593513" cy="369332"/>
          </a:xfrm>
          <a:prstGeom prst="rect">
            <a:avLst/>
          </a:prstGeom>
          <a:noFill/>
        </p:spPr>
        <p:txBody>
          <a:bodyPr wrap="none" rtlCol="0">
            <a:spAutoFit/>
          </a:bodyPr>
          <a:lstStyle/>
          <a:p>
            <a:r>
              <a:rPr lang="en-US" dirty="0"/>
              <a:t>Request queue</a:t>
            </a:r>
          </a:p>
        </p:txBody>
      </p:sp>
      <p:sp>
        <p:nvSpPr>
          <p:cNvPr id="19" name="TextBox 18">
            <a:extLst>
              <a:ext uri="{FF2B5EF4-FFF2-40B4-BE49-F238E27FC236}">
                <a16:creationId xmlns:a16="http://schemas.microsoft.com/office/drawing/2014/main" id="{571FCEFA-424F-6D47-BE43-15E426CA34C0}"/>
              </a:ext>
            </a:extLst>
          </p:cNvPr>
          <p:cNvSpPr txBox="1"/>
          <p:nvPr/>
        </p:nvSpPr>
        <p:spPr>
          <a:xfrm>
            <a:off x="561594" y="2880641"/>
            <a:ext cx="1593512" cy="369332"/>
          </a:xfrm>
          <a:prstGeom prst="rect">
            <a:avLst/>
          </a:prstGeom>
          <a:noFill/>
        </p:spPr>
        <p:txBody>
          <a:bodyPr wrap="square" rtlCol="0">
            <a:spAutoFit/>
          </a:bodyPr>
          <a:lstStyle/>
          <a:p>
            <a:r>
              <a:rPr lang="en-US" dirty="0"/>
              <a:t>Currently using</a:t>
            </a:r>
          </a:p>
        </p:txBody>
      </p:sp>
      <p:sp>
        <p:nvSpPr>
          <p:cNvPr id="20" name="Rounded Rectangle 19">
            <a:extLst>
              <a:ext uri="{FF2B5EF4-FFF2-40B4-BE49-F238E27FC236}">
                <a16:creationId xmlns:a16="http://schemas.microsoft.com/office/drawing/2014/main" id="{4E7C02C0-C9FC-1544-97EC-99C477809BD8}"/>
              </a:ext>
            </a:extLst>
          </p:cNvPr>
          <p:cNvSpPr/>
          <p:nvPr/>
        </p:nvSpPr>
        <p:spPr>
          <a:xfrm>
            <a:off x="801476" y="3339944"/>
            <a:ext cx="1219200" cy="381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Program 3</a:t>
            </a:r>
          </a:p>
        </p:txBody>
      </p:sp>
      <p:cxnSp>
        <p:nvCxnSpPr>
          <p:cNvPr id="32" name="Straight Arrow Connector 31">
            <a:extLst>
              <a:ext uri="{FF2B5EF4-FFF2-40B4-BE49-F238E27FC236}">
                <a16:creationId xmlns:a16="http://schemas.microsoft.com/office/drawing/2014/main" id="{7B72A0F8-2BB1-E541-9DB8-EE00E5D2FEBC}"/>
              </a:ext>
            </a:extLst>
          </p:cNvPr>
          <p:cNvCxnSpPr>
            <a:cxnSpLocks/>
          </p:cNvCxnSpPr>
          <p:nvPr/>
        </p:nvCxnSpPr>
        <p:spPr>
          <a:xfrm flipH="1">
            <a:off x="5564509" y="4031922"/>
            <a:ext cx="1070146" cy="46940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DC8E0E5-209B-3146-A9D7-37187215DD5B}"/>
              </a:ext>
            </a:extLst>
          </p:cNvPr>
          <p:cNvCxnSpPr>
            <a:cxnSpLocks/>
            <a:stCxn id="9" idx="1"/>
          </p:cNvCxnSpPr>
          <p:nvPr/>
        </p:nvCxnSpPr>
        <p:spPr>
          <a:xfrm flipH="1" flipV="1">
            <a:off x="5499666" y="4973927"/>
            <a:ext cx="1129734" cy="26022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310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847FD-B47C-774B-A3B9-9D5291FBDC1E}"/>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26E7C511-0E04-7844-8054-978774B7F21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8D4EA28-1F9D-FB4B-843B-EB6B726D2313}"/>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21263AF-311E-C24F-88D7-31AB5AF498CD}"/>
              </a:ext>
            </a:extLst>
          </p:cNvPr>
          <p:cNvSpPr>
            <a:spLocks noGrp="1"/>
          </p:cNvSpPr>
          <p:nvPr>
            <p:ph sz="quarter" idx="1"/>
          </p:nvPr>
        </p:nvSpPr>
        <p:spPr>
          <a:xfrm>
            <a:off x="457200" y="1219200"/>
            <a:ext cx="8229600" cy="4038600"/>
          </a:xfrm>
        </p:spPr>
        <p:txBody>
          <a:bodyPr>
            <a:normAutofit/>
          </a:bodyPr>
          <a:lstStyle/>
          <a:p>
            <a:r>
              <a:rPr lang="en-US" dirty="0"/>
              <a:t>Advantages: </a:t>
            </a:r>
          </a:p>
          <a:p>
            <a:pPr lvl="1"/>
            <a:r>
              <a:rPr lang="en-US" dirty="0"/>
              <a:t>Intuitive and simple</a:t>
            </a:r>
          </a:p>
          <a:p>
            <a:pPr lvl="1"/>
            <a:r>
              <a:rPr lang="en-US" dirty="0"/>
              <a:t>Less information interaction</a:t>
            </a:r>
          </a:p>
          <a:p>
            <a:pPr lvl="1"/>
            <a:r>
              <a:rPr lang="en-US" dirty="0"/>
              <a:t>Easy to implement</a:t>
            </a:r>
          </a:p>
          <a:p>
            <a:pPr lvl="1"/>
            <a:r>
              <a:rPr lang="en-US" dirty="0"/>
              <a:t>All programs need only communicate with the coordinator, no communication is required between programs</a:t>
            </a:r>
          </a:p>
        </p:txBody>
      </p:sp>
    </p:spTree>
    <p:extLst>
      <p:ext uri="{BB962C8B-B14F-4D97-AF65-F5344CB8AC3E}">
        <p14:creationId xmlns:p14="http://schemas.microsoft.com/office/powerpoint/2010/main" val="4279073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847FD-B47C-774B-A3B9-9D5291FBDC1E}"/>
              </a:ext>
            </a:extLst>
          </p:cNvPr>
          <p:cNvSpPr>
            <a:spLocks noGrp="1"/>
          </p:cNvSpPr>
          <p:nvPr>
            <p:ph type="title"/>
          </p:nvPr>
        </p:nvSpPr>
        <p:spPr/>
        <p:txBody>
          <a:bodyPr/>
          <a:lstStyle/>
          <a:p>
            <a:r>
              <a:rPr lang="en-US" dirty="0"/>
              <a:t>Method 1: Centralized algorithm</a:t>
            </a:r>
          </a:p>
        </p:txBody>
      </p:sp>
      <p:sp>
        <p:nvSpPr>
          <p:cNvPr id="3" name="Date Placeholder 2">
            <a:extLst>
              <a:ext uri="{FF2B5EF4-FFF2-40B4-BE49-F238E27FC236}">
                <a16:creationId xmlns:a16="http://schemas.microsoft.com/office/drawing/2014/main" id="{26E7C511-0E04-7844-8054-978774B7F21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8D4EA28-1F9D-FB4B-843B-EB6B726D2313}"/>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21263AF-311E-C24F-88D7-31AB5AF498CD}"/>
              </a:ext>
            </a:extLst>
          </p:cNvPr>
          <p:cNvSpPr>
            <a:spLocks noGrp="1"/>
          </p:cNvSpPr>
          <p:nvPr>
            <p:ph sz="quarter" idx="1"/>
          </p:nvPr>
        </p:nvSpPr>
        <p:spPr>
          <a:xfrm>
            <a:off x="457200" y="1219200"/>
            <a:ext cx="8229600" cy="4800600"/>
          </a:xfrm>
        </p:spPr>
        <p:txBody>
          <a:bodyPr>
            <a:normAutofit fontScale="92500" lnSpcReduction="10000"/>
          </a:bodyPr>
          <a:lstStyle/>
          <a:p>
            <a:r>
              <a:rPr lang="en-US" dirty="0"/>
              <a:t>Disadvantages: </a:t>
            </a:r>
          </a:p>
          <a:p>
            <a:pPr lvl="1"/>
            <a:r>
              <a:rPr lang="en-US" dirty="0"/>
              <a:t>The coordinator will become the performance bottleneck of the system</a:t>
            </a:r>
          </a:p>
          <a:p>
            <a:pPr lvl="2"/>
            <a:r>
              <a:rPr lang="en-US" dirty="0"/>
              <a:t>If there are 100 programs accessing critical resources, the coordinator has to process 100 * 3 = 300 messages. The number of messages processed by the coordinator increases linearly with the number of programs that need to access critical resources</a:t>
            </a:r>
          </a:p>
          <a:p>
            <a:pPr lvl="1"/>
            <a:endParaRPr lang="en-US" dirty="0"/>
          </a:p>
          <a:p>
            <a:pPr lvl="1"/>
            <a:r>
              <a:rPr lang="en-US" dirty="0"/>
              <a:t>It is easy to cause a single point failure. Poor reliability.</a:t>
            </a:r>
          </a:p>
          <a:p>
            <a:pPr lvl="2"/>
            <a:r>
              <a:rPr lang="en-US" dirty="0"/>
              <a:t>The failure of the coordinator will make all programs lose access to critical resources and the entire system unavailable.</a:t>
            </a:r>
          </a:p>
        </p:txBody>
      </p:sp>
    </p:spTree>
    <p:extLst>
      <p:ext uri="{BB962C8B-B14F-4D97-AF65-F5344CB8AC3E}">
        <p14:creationId xmlns:p14="http://schemas.microsoft.com/office/powerpoint/2010/main" val="20579623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37653</TotalTime>
  <Words>2057</Words>
  <Application>Microsoft Macintosh PowerPoint</Application>
  <PresentationFormat>On-screen Show (4:3)</PresentationFormat>
  <Paragraphs>374</Paragraphs>
  <Slides>37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Al Tarikh</vt:lpstr>
      <vt:lpstr>Arial</vt:lpstr>
      <vt:lpstr>Calibri</vt:lpstr>
      <vt:lpstr>Courier New</vt:lpstr>
      <vt:lpstr>Wingdings</vt:lpstr>
      <vt:lpstr>Wingdings 3</vt:lpstr>
      <vt:lpstr>Origin</vt:lpstr>
      <vt:lpstr>PowerPoint Presentation</vt:lpstr>
      <vt:lpstr>CS 7172 Parallel and Distributed Computation  Distributed Mutex and Election</vt:lpstr>
      <vt:lpstr>What is Distributed Mutex?</vt:lpstr>
      <vt:lpstr>What is Distributed Mutex?</vt:lpstr>
      <vt:lpstr>What is Distributed Mutex?</vt:lpstr>
      <vt:lpstr>Method 1: Centralized algorithm</vt:lpstr>
      <vt:lpstr>Method 1: Centralized algorithm</vt:lpstr>
      <vt:lpstr>Method 1: Centralized algorithm</vt:lpstr>
      <vt:lpstr>Method 1: Centralized algorithm</vt:lpstr>
      <vt:lpstr>Method 2: Distributed algorithm</vt:lpstr>
      <vt:lpstr>Method 2: Distributed algorithm</vt:lpstr>
      <vt:lpstr>Method 2: Distributed algorithm</vt:lpstr>
      <vt:lpstr>Method 2: Distributed algorithm</vt:lpstr>
      <vt:lpstr>Method 2: Distributed algorithm</vt:lpstr>
      <vt:lpstr>Method 2: Distributed algorithm</vt:lpstr>
      <vt:lpstr>Method 2: Distributed algorithm</vt:lpstr>
      <vt:lpstr>Method 2: Distributed algorithm</vt:lpstr>
      <vt:lpstr>Method 2: Distributed algorithm</vt:lpstr>
      <vt:lpstr>Method 3: Token Ring Algorithm</vt:lpstr>
      <vt:lpstr>Scenario using Token Ring Algorithm</vt:lpstr>
      <vt:lpstr>Distributed Mutex</vt:lpstr>
      <vt:lpstr>Why we need Distributed Election?</vt:lpstr>
      <vt:lpstr>1. Bully algorithm</vt:lpstr>
      <vt:lpstr>Bully algorithm example in MongoDB</vt:lpstr>
      <vt:lpstr>1. Bully algorithm</vt:lpstr>
      <vt:lpstr>1. Bully algorithm</vt:lpstr>
      <vt:lpstr>2. Raft algorithm</vt:lpstr>
      <vt:lpstr>2. Raft algorithm</vt:lpstr>
      <vt:lpstr>2. Raft algorithm</vt:lpstr>
      <vt:lpstr>2. Raft algorithm</vt:lpstr>
      <vt:lpstr>2. Raft algorithm</vt:lpstr>
      <vt:lpstr>2. Raft algorithm</vt:lpstr>
      <vt:lpstr>2. Raft algorithm</vt:lpstr>
      <vt:lpstr>Raft algorithm example in Kubernetes</vt:lpstr>
      <vt:lpstr>2. Raft algorithm</vt:lpstr>
      <vt:lpstr>2. Raft algorithm</vt:lpstr>
      <vt:lpstr>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1456</cp:revision>
  <dcterms:created xsi:type="dcterms:W3CDTF">2012-08-09T04:56:17Z</dcterms:created>
  <dcterms:modified xsi:type="dcterms:W3CDTF">2020-03-09T22:59:58Z</dcterms:modified>
</cp:coreProperties>
</file>

<file path=docProps/thumbnail.jpeg>
</file>